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4"/>
  </p:notesMasterIdLst>
  <p:sldIdLst>
    <p:sldId id="1006" r:id="rId2"/>
    <p:sldId id="1007" r:id="rId3"/>
    <p:sldId id="1008" r:id="rId4"/>
    <p:sldId id="1009" r:id="rId5"/>
    <p:sldId id="1010" r:id="rId6"/>
    <p:sldId id="1011" r:id="rId7"/>
    <p:sldId id="1013" r:id="rId8"/>
    <p:sldId id="1014" r:id="rId9"/>
    <p:sldId id="1015" r:id="rId10"/>
    <p:sldId id="1019" r:id="rId11"/>
    <p:sldId id="1184" r:id="rId12"/>
    <p:sldId id="1018" r:id="rId13"/>
    <p:sldId id="1021" r:id="rId14"/>
    <p:sldId id="1022" r:id="rId15"/>
    <p:sldId id="1024" r:id="rId16"/>
    <p:sldId id="1185" r:id="rId17"/>
    <p:sldId id="1028" r:id="rId18"/>
    <p:sldId id="1096" r:id="rId19"/>
    <p:sldId id="1097" r:id="rId20"/>
    <p:sldId id="1098" r:id="rId21"/>
    <p:sldId id="1030" r:id="rId22"/>
    <p:sldId id="1183" r:id="rId23"/>
    <p:sldId id="1031" r:id="rId24"/>
    <p:sldId id="1100" r:id="rId25"/>
    <p:sldId id="1101" r:id="rId26"/>
    <p:sldId id="1102" r:id="rId27"/>
    <p:sldId id="1103" r:id="rId28"/>
    <p:sldId id="1104" r:id="rId29"/>
    <p:sldId id="1105" r:id="rId30"/>
    <p:sldId id="1106" r:id="rId31"/>
    <p:sldId id="1107" r:id="rId32"/>
    <p:sldId id="1108" r:id="rId33"/>
    <p:sldId id="1110" r:id="rId34"/>
    <p:sldId id="1032" r:id="rId35"/>
    <p:sldId id="1033" r:id="rId36"/>
    <p:sldId id="1034" r:id="rId37"/>
    <p:sldId id="1035" r:id="rId38"/>
    <p:sldId id="1036" r:id="rId39"/>
    <p:sldId id="1037" r:id="rId40"/>
    <p:sldId id="1039" r:id="rId41"/>
    <p:sldId id="1040" r:id="rId42"/>
    <p:sldId id="1041" r:id="rId43"/>
    <p:sldId id="1042" r:id="rId44"/>
    <p:sldId id="1043" r:id="rId45"/>
    <p:sldId id="1044" r:id="rId46"/>
    <p:sldId id="1045" r:id="rId47"/>
    <p:sldId id="1046" r:id="rId48"/>
    <p:sldId id="1115" r:id="rId49"/>
    <p:sldId id="1121" r:id="rId50"/>
    <p:sldId id="1122" r:id="rId51"/>
    <p:sldId id="1118" r:id="rId52"/>
    <p:sldId id="1124" r:id="rId53"/>
    <p:sldId id="1125" r:id="rId54"/>
    <p:sldId id="1119" r:id="rId55"/>
    <p:sldId id="1120" r:id="rId56"/>
    <p:sldId id="1142" r:id="rId57"/>
    <p:sldId id="1127" r:id="rId58"/>
    <p:sldId id="1136" r:id="rId59"/>
    <p:sldId id="1129" r:id="rId60"/>
    <p:sldId id="1130" r:id="rId61"/>
    <p:sldId id="1131" r:id="rId62"/>
    <p:sldId id="1132" r:id="rId63"/>
    <p:sldId id="1134" r:id="rId64"/>
    <p:sldId id="1151" r:id="rId65"/>
    <p:sldId id="1062" r:id="rId66"/>
    <p:sldId id="1064" r:id="rId67"/>
    <p:sldId id="1141" r:id="rId68"/>
    <p:sldId id="1186" r:id="rId69"/>
    <p:sldId id="1143" r:id="rId70"/>
    <p:sldId id="1065" r:id="rId71"/>
    <p:sldId id="1147" r:id="rId72"/>
    <p:sldId id="1145" r:id="rId73"/>
    <p:sldId id="1149" r:id="rId74"/>
    <p:sldId id="1162" r:id="rId75"/>
    <p:sldId id="1164" r:id="rId76"/>
    <p:sldId id="1165" r:id="rId77"/>
    <p:sldId id="1167" r:id="rId78"/>
    <p:sldId id="1166" r:id="rId79"/>
    <p:sldId id="1169" r:id="rId80"/>
    <p:sldId id="1152" r:id="rId81"/>
    <p:sldId id="1170" r:id="rId82"/>
    <p:sldId id="1068" r:id="rId83"/>
    <p:sldId id="1069" r:id="rId84"/>
    <p:sldId id="1070" r:id="rId85"/>
    <p:sldId id="1111" r:id="rId86"/>
    <p:sldId id="1112" r:id="rId87"/>
    <p:sldId id="1077" r:id="rId88"/>
    <p:sldId id="1080" r:id="rId89"/>
    <p:sldId id="1081" r:id="rId90"/>
    <p:sldId id="1082" r:id="rId91"/>
    <p:sldId id="1085" r:id="rId92"/>
    <p:sldId id="1179" r:id="rId93"/>
    <p:sldId id="1176" r:id="rId94"/>
    <p:sldId id="1187" r:id="rId95"/>
    <p:sldId id="1188" r:id="rId96"/>
    <p:sldId id="1196" r:id="rId97"/>
    <p:sldId id="1192" r:id="rId98"/>
    <p:sldId id="1189" r:id="rId99"/>
    <p:sldId id="1190" r:id="rId100"/>
    <p:sldId id="1191" r:id="rId101"/>
    <p:sldId id="1197" r:id="rId102"/>
    <p:sldId id="1086" r:id="rId103"/>
    <p:sldId id="1088" r:id="rId104"/>
    <p:sldId id="1195" r:id="rId105"/>
    <p:sldId id="1091" r:id="rId106"/>
    <p:sldId id="1153" r:id="rId107"/>
    <p:sldId id="1155" r:id="rId108"/>
    <p:sldId id="1158" r:id="rId109"/>
    <p:sldId id="1160" r:id="rId110"/>
    <p:sldId id="1193" r:id="rId111"/>
    <p:sldId id="1161" r:id="rId112"/>
    <p:sldId id="1094" r:id="rId1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D90"/>
    <a:srgbClr val="FFFFFF"/>
    <a:srgbClr val="0432FF"/>
    <a:srgbClr val="01B0F0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979" autoAdjust="0"/>
    <p:restoredTop sz="91425" autoAdjust="0"/>
  </p:normalViewPr>
  <p:slideViewPr>
    <p:cSldViewPr snapToGrid="0">
      <p:cViewPr varScale="1">
        <p:scale>
          <a:sx n="91" d="100"/>
          <a:sy n="91" d="100"/>
        </p:scale>
        <p:origin x="208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6A312-ECBB-3840-B56F-C5CBADC63511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55AAC-DB5C-5B40-A2F6-7F4DF857F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id_chrissy/status/1082472189725687808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6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9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9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79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901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689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 </a:t>
            </a:r>
            <a:r>
              <a:rPr lang="en-US" dirty="0" err="1"/>
              <a:t>wyrobek</a:t>
            </a:r>
            <a:r>
              <a:rPr lang="en-US" dirty="0"/>
              <a:t>, willow garage</a:t>
            </a:r>
          </a:p>
          <a:p>
            <a:r>
              <a:rPr lang="en-US" dirty="0"/>
              <a:t>Towards a Personal Robotics Development Platform: Rationale and Design of an Intrinsically Safe Personal Robot Keenan A. </a:t>
            </a:r>
            <a:r>
              <a:rPr lang="en-US" dirty="0" err="1"/>
              <a:t>Wyrobek</a:t>
            </a:r>
            <a:r>
              <a:rPr lang="en-US" dirty="0"/>
              <a:t>, Eric H. Berger, H.F. </a:t>
            </a:r>
            <a:r>
              <a:rPr lang="en-US" dirty="0" err="1"/>
              <a:t>Machiel</a:t>
            </a:r>
            <a:r>
              <a:rPr lang="en-US" dirty="0"/>
              <a:t> Van der Loos, Member, IEEE, and J. Kenneth Salisbury, Member, IEEE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75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0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146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81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2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 million images, 200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70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0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42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89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6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2030395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Gujarati: Indo-Aryan (India/Pakistan)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45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8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66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2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112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8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4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Checkers, IBM, a person named Arthur Samuel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8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https://twitter.com/kid_chrissy/status/1082472189725687808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27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AlphaGo, 2016 (Lee Sedol, Korea) Google DeepMind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1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 google car..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0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8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912997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64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13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6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3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20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9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7663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23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7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3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0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58158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8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73346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4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2560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94367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7349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2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62" r:id="rId21"/>
    <p:sldLayoutId id="2147483666" r:id="rId22"/>
    <p:sldLayoutId id="2147483667" r:id="rId23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gif"/><Relationship Id="rId7" Type="http://schemas.openxmlformats.org/officeDocument/2006/relationships/image" Target="../media/image104.png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tiff"/><Relationship Id="rId9" Type="http://schemas.openxmlformats.org/officeDocument/2006/relationships/image" Target="../media/image106.tif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12" Type="http://schemas.microsoft.com/office/2007/relationships/hdphoto" Target="../media/hdphoto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tiff"/><Relationship Id="rId11" Type="http://schemas.openxmlformats.org/officeDocument/2006/relationships/image" Target="../media/image53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52.png"/><Relationship Id="rId14" Type="http://schemas.microsoft.com/office/2007/relationships/hdphoto" Target="../media/hdphoto8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15.wdp"/><Relationship Id="rId3" Type="http://schemas.microsoft.com/office/2007/relationships/hdphoto" Target="../media/hdphoto9.wdp"/><Relationship Id="rId7" Type="http://schemas.openxmlformats.org/officeDocument/2006/relationships/image" Target="../media/image50.tiff"/><Relationship Id="rId12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2.wdp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7.wdp"/><Relationship Id="rId10" Type="http://schemas.openxmlformats.org/officeDocument/2006/relationships/image" Target="../media/image53.png"/><Relationship Id="rId4" Type="http://schemas.microsoft.com/office/2007/relationships/hdphoto" Target="../media/hdphoto10.wdp"/><Relationship Id="rId9" Type="http://schemas.microsoft.com/office/2007/relationships/hdphoto" Target="../media/hdphoto13.wdp"/><Relationship Id="rId14" Type="http://schemas.microsoft.com/office/2007/relationships/hdphoto" Target="../media/hdphoto1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22.wdp"/><Relationship Id="rId3" Type="http://schemas.microsoft.com/office/2007/relationships/hdphoto" Target="../media/hdphoto18.wdp"/><Relationship Id="rId7" Type="http://schemas.openxmlformats.org/officeDocument/2006/relationships/image" Target="../media/image50.tiff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0.wdp"/><Relationship Id="rId11" Type="http://schemas.microsoft.com/office/2007/relationships/hdphoto" Target="../media/hdphoto7.wdp"/><Relationship Id="rId5" Type="http://schemas.microsoft.com/office/2007/relationships/hdphoto" Target="../media/hdphoto11.wdp"/><Relationship Id="rId10" Type="http://schemas.openxmlformats.org/officeDocument/2006/relationships/image" Target="../media/image52.png"/><Relationship Id="rId4" Type="http://schemas.microsoft.com/office/2007/relationships/hdphoto" Target="../media/hdphoto19.wdp"/><Relationship Id="rId9" Type="http://schemas.microsoft.com/office/2007/relationships/hdphoto" Target="../media/hdphoto21.wdp"/><Relationship Id="rId14" Type="http://schemas.microsoft.com/office/2007/relationships/hdphoto" Target="../media/hdphoto23.wdp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13" Type="http://schemas.microsoft.com/office/2007/relationships/hdphoto" Target="../media/hdphoto27.wdp"/><Relationship Id="rId3" Type="http://schemas.microsoft.com/office/2007/relationships/hdphoto" Target="../media/hdphoto20.wdp"/><Relationship Id="rId7" Type="http://schemas.openxmlformats.org/officeDocument/2006/relationships/image" Target="../media/image51.png"/><Relationship Id="rId12" Type="http://schemas.microsoft.com/office/2007/relationships/hdphoto" Target="../media/hdphoto2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tiff"/><Relationship Id="rId11" Type="http://schemas.openxmlformats.org/officeDocument/2006/relationships/image" Target="../media/image53.png"/><Relationship Id="rId5" Type="http://schemas.microsoft.com/office/2007/relationships/hdphoto" Target="../media/hdphoto11.wdp"/><Relationship Id="rId10" Type="http://schemas.microsoft.com/office/2007/relationships/hdphoto" Target="../media/hdphoto25.wdp"/><Relationship Id="rId4" Type="http://schemas.microsoft.com/office/2007/relationships/hdphoto" Target="../media/hdphoto2.wdp"/><Relationship Id="rId9" Type="http://schemas.openxmlformats.org/officeDocument/2006/relationships/image" Target="../media/image52.png"/><Relationship Id="rId14" Type="http://schemas.microsoft.com/office/2007/relationships/hdphoto" Target="../media/hdphoto28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34.wdp"/><Relationship Id="rId3" Type="http://schemas.microsoft.com/office/2007/relationships/hdphoto" Target="../media/hdphoto2.wdp"/><Relationship Id="rId7" Type="http://schemas.microsoft.com/office/2007/relationships/hdphoto" Target="../media/hdphoto30.wdp"/><Relationship Id="rId12" Type="http://schemas.microsoft.com/office/2007/relationships/hdphoto" Target="../media/hdphoto3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microsoft.com/office/2007/relationships/hdphoto" Target="../media/hdphoto32.wdp"/><Relationship Id="rId5" Type="http://schemas.openxmlformats.org/officeDocument/2006/relationships/image" Target="../media/image50.tiff"/><Relationship Id="rId10" Type="http://schemas.openxmlformats.org/officeDocument/2006/relationships/image" Target="../media/image53.png"/><Relationship Id="rId4" Type="http://schemas.microsoft.com/office/2007/relationships/hdphoto" Target="../media/hdphoto29.wdp"/><Relationship Id="rId9" Type="http://schemas.microsoft.com/office/2007/relationships/hdphoto" Target="../media/hdphoto31.wdp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13" Type="http://schemas.microsoft.com/office/2007/relationships/hdphoto" Target="../media/hdphoto39.wdp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12" Type="http://schemas.microsoft.com/office/2007/relationships/hdphoto" Target="../media/hdphoto3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tiff"/><Relationship Id="rId11" Type="http://schemas.openxmlformats.org/officeDocument/2006/relationships/image" Target="../media/image53.png"/><Relationship Id="rId5" Type="http://schemas.microsoft.com/office/2007/relationships/hdphoto" Target="../media/hdphoto2.wdp"/><Relationship Id="rId10" Type="http://schemas.microsoft.com/office/2007/relationships/hdphoto" Target="../media/hdphoto37.wdp"/><Relationship Id="rId4" Type="http://schemas.microsoft.com/office/2007/relationships/hdphoto" Target="../media/hdphoto35.wdp"/><Relationship Id="rId9" Type="http://schemas.openxmlformats.org/officeDocument/2006/relationships/image" Target="../media/image52.png"/><Relationship Id="rId14" Type="http://schemas.microsoft.com/office/2007/relationships/hdphoto" Target="../media/hdphoto40.wdp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13" Type="http://schemas.microsoft.com/office/2007/relationships/hdphoto" Target="../media/hdphoto45.wdp"/><Relationship Id="rId3" Type="http://schemas.microsoft.com/office/2007/relationships/hdphoto" Target="../media/hdphoto41.wdp"/><Relationship Id="rId7" Type="http://schemas.openxmlformats.org/officeDocument/2006/relationships/image" Target="../media/image51.png"/><Relationship Id="rId12" Type="http://schemas.microsoft.com/office/2007/relationships/hdphoto" Target="../media/hdphoto4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tiff"/><Relationship Id="rId11" Type="http://schemas.openxmlformats.org/officeDocument/2006/relationships/image" Target="../media/image53.png"/><Relationship Id="rId5" Type="http://schemas.microsoft.com/office/2007/relationships/hdphoto" Target="../media/hdphoto20.wdp"/><Relationship Id="rId10" Type="http://schemas.microsoft.com/office/2007/relationships/hdphoto" Target="../media/hdphoto43.wdp"/><Relationship Id="rId4" Type="http://schemas.microsoft.com/office/2007/relationships/hdphoto" Target="../media/hdphoto2.wdp"/><Relationship Id="rId9" Type="http://schemas.openxmlformats.org/officeDocument/2006/relationships/image" Target="../media/image52.png"/><Relationship Id="rId14" Type="http://schemas.microsoft.com/office/2007/relationships/hdphoto" Target="../media/hdphoto28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49.wdp"/><Relationship Id="rId3" Type="http://schemas.microsoft.com/office/2007/relationships/hdphoto" Target="../media/hdphoto2.wdp"/><Relationship Id="rId7" Type="http://schemas.openxmlformats.org/officeDocument/2006/relationships/image" Target="../media/image50.tiff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0.wdp"/><Relationship Id="rId11" Type="http://schemas.microsoft.com/office/2007/relationships/hdphoto" Target="../media/hdphoto48.wdp"/><Relationship Id="rId5" Type="http://schemas.microsoft.com/office/2007/relationships/hdphoto" Target="../media/hdphoto10.wdp"/><Relationship Id="rId15" Type="http://schemas.microsoft.com/office/2007/relationships/hdphoto" Target="../media/hdphoto50.wdp"/><Relationship Id="rId10" Type="http://schemas.openxmlformats.org/officeDocument/2006/relationships/image" Target="../media/image52.png"/><Relationship Id="rId4" Type="http://schemas.microsoft.com/office/2007/relationships/hdphoto" Target="../media/hdphoto46.wdp"/><Relationship Id="rId9" Type="http://schemas.microsoft.com/office/2007/relationships/hdphoto" Target="../media/hdphoto47.wdp"/><Relationship Id="rId14" Type="http://schemas.microsoft.com/office/2007/relationships/hdphoto" Target="../media/hdphoto28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54.wdp"/><Relationship Id="rId13" Type="http://schemas.openxmlformats.org/officeDocument/2006/relationships/image" Target="../media/image59.png"/><Relationship Id="rId18" Type="http://schemas.microsoft.com/office/2007/relationships/hdphoto" Target="../media/hdphoto62.wdp"/><Relationship Id="rId3" Type="http://schemas.microsoft.com/office/2007/relationships/hdphoto" Target="../media/hdphoto51.wdp"/><Relationship Id="rId21" Type="http://schemas.microsoft.com/office/2007/relationships/hdphoto" Target="../media/hdphoto65.wdp"/><Relationship Id="rId7" Type="http://schemas.microsoft.com/office/2007/relationships/hdphoto" Target="../media/hdphoto53.wdp"/><Relationship Id="rId12" Type="http://schemas.openxmlformats.org/officeDocument/2006/relationships/image" Target="../media/image58.tiff"/><Relationship Id="rId17" Type="http://schemas.microsoft.com/office/2007/relationships/hdphoto" Target="../media/hdphoto61.wdp"/><Relationship Id="rId2" Type="http://schemas.openxmlformats.org/officeDocument/2006/relationships/image" Target="../media/image55.png"/><Relationship Id="rId16" Type="http://schemas.microsoft.com/office/2007/relationships/hdphoto" Target="../media/hdphoto60.wdp"/><Relationship Id="rId20" Type="http://schemas.microsoft.com/office/2007/relationships/hdphoto" Target="../media/hdphoto64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microsoft.com/office/2007/relationships/hdphoto" Target="../media/hdphoto57.wdp"/><Relationship Id="rId5" Type="http://schemas.microsoft.com/office/2007/relationships/hdphoto" Target="../media/hdphoto52.wdp"/><Relationship Id="rId15" Type="http://schemas.microsoft.com/office/2007/relationships/hdphoto" Target="../media/hdphoto59.wdp"/><Relationship Id="rId10" Type="http://schemas.microsoft.com/office/2007/relationships/hdphoto" Target="../media/hdphoto56.wdp"/><Relationship Id="rId19" Type="http://schemas.microsoft.com/office/2007/relationships/hdphoto" Target="../media/hdphoto63.wdp"/><Relationship Id="rId4" Type="http://schemas.openxmlformats.org/officeDocument/2006/relationships/image" Target="../media/image56.png"/><Relationship Id="rId9" Type="http://schemas.microsoft.com/office/2007/relationships/hdphoto" Target="../media/hdphoto55.wdp"/><Relationship Id="rId14" Type="http://schemas.microsoft.com/office/2007/relationships/hdphoto" Target="../media/hdphoto58.wdp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69.wdp"/><Relationship Id="rId3" Type="http://schemas.microsoft.com/office/2007/relationships/hdphoto" Target="../media/hdphoto66.wdp"/><Relationship Id="rId7" Type="http://schemas.microsoft.com/office/2007/relationships/hdphoto" Target="../media/hdphoto68.wdp"/><Relationship Id="rId12" Type="http://schemas.microsoft.com/office/2007/relationships/hdphoto" Target="../media/hdphoto7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microsoft.com/office/2007/relationships/hdphoto" Target="../media/hdphoto72.wdp"/><Relationship Id="rId5" Type="http://schemas.microsoft.com/office/2007/relationships/hdphoto" Target="../media/hdphoto67.wdp"/><Relationship Id="rId10" Type="http://schemas.microsoft.com/office/2007/relationships/hdphoto" Target="../media/hdphoto71.wdp"/><Relationship Id="rId4" Type="http://schemas.openxmlformats.org/officeDocument/2006/relationships/image" Target="../media/image56.png"/><Relationship Id="rId9" Type="http://schemas.microsoft.com/office/2007/relationships/hdphoto" Target="../media/hdphoto70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3" Type="http://schemas.microsoft.com/office/2007/relationships/hdphoto" Target="../media/hdphoto74.wdp"/><Relationship Id="rId7" Type="http://schemas.microsoft.com/office/2007/relationships/hdphoto" Target="../media/hdphoto76.wdp"/><Relationship Id="rId12" Type="http://schemas.microsoft.com/office/2007/relationships/hdphoto" Target="../media/hdphoto8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microsoft.com/office/2007/relationships/hdphoto" Target="../media/hdphoto80.wdp"/><Relationship Id="rId5" Type="http://schemas.microsoft.com/office/2007/relationships/hdphoto" Target="../media/hdphoto75.wdp"/><Relationship Id="rId10" Type="http://schemas.microsoft.com/office/2007/relationships/hdphoto" Target="../media/hdphoto79.wdp"/><Relationship Id="rId4" Type="http://schemas.openxmlformats.org/officeDocument/2006/relationships/image" Target="../media/image56.png"/><Relationship Id="rId9" Type="http://schemas.microsoft.com/office/2007/relationships/hdphoto" Target="../media/hdphoto78.wdp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85.wdp"/><Relationship Id="rId13" Type="http://schemas.openxmlformats.org/officeDocument/2006/relationships/image" Target="../media/image59.png"/><Relationship Id="rId18" Type="http://schemas.microsoft.com/office/2007/relationships/hdphoto" Target="../media/hdphoto92.wdp"/><Relationship Id="rId3" Type="http://schemas.microsoft.com/office/2007/relationships/hdphoto" Target="../media/hdphoto82.wdp"/><Relationship Id="rId21" Type="http://schemas.microsoft.com/office/2007/relationships/hdphoto" Target="../media/hdphoto76.wdp"/><Relationship Id="rId7" Type="http://schemas.microsoft.com/office/2007/relationships/hdphoto" Target="../media/hdphoto84.wdp"/><Relationship Id="rId12" Type="http://schemas.openxmlformats.org/officeDocument/2006/relationships/image" Target="../media/image58.tiff"/><Relationship Id="rId17" Type="http://schemas.microsoft.com/office/2007/relationships/hdphoto" Target="../media/hdphoto91.wdp"/><Relationship Id="rId2" Type="http://schemas.openxmlformats.org/officeDocument/2006/relationships/image" Target="../media/image55.png"/><Relationship Id="rId16" Type="http://schemas.microsoft.com/office/2007/relationships/hdphoto" Target="../media/hdphoto90.wdp"/><Relationship Id="rId20" Type="http://schemas.microsoft.com/office/2007/relationships/hdphoto" Target="../media/hdphoto94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microsoft.com/office/2007/relationships/hdphoto" Target="../media/hdphoto87.wdp"/><Relationship Id="rId5" Type="http://schemas.microsoft.com/office/2007/relationships/hdphoto" Target="../media/hdphoto83.wdp"/><Relationship Id="rId15" Type="http://schemas.microsoft.com/office/2007/relationships/hdphoto" Target="../media/hdphoto89.wdp"/><Relationship Id="rId10" Type="http://schemas.microsoft.com/office/2007/relationships/hdphoto" Target="../media/hdphoto81.wdp"/><Relationship Id="rId19" Type="http://schemas.microsoft.com/office/2007/relationships/hdphoto" Target="../media/hdphoto93.wdp"/><Relationship Id="rId4" Type="http://schemas.openxmlformats.org/officeDocument/2006/relationships/image" Target="../media/image56.png"/><Relationship Id="rId9" Type="http://schemas.microsoft.com/office/2007/relationships/hdphoto" Target="../media/hdphoto86.wdp"/><Relationship Id="rId14" Type="http://schemas.microsoft.com/office/2007/relationships/hdphoto" Target="../media/hdphoto88.wdp"/><Relationship Id="rId22" Type="http://schemas.microsoft.com/office/2007/relationships/hdphoto" Target="../media/hdphoto9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98.wdp"/><Relationship Id="rId13" Type="http://schemas.microsoft.com/office/2007/relationships/hdphoto" Target="../media/hdphoto101.wdp"/><Relationship Id="rId3" Type="http://schemas.microsoft.com/office/2007/relationships/hdphoto" Target="../media/hdphoto11.wdp"/><Relationship Id="rId7" Type="http://schemas.openxmlformats.org/officeDocument/2006/relationships/image" Target="../media/image64.png"/><Relationship Id="rId12" Type="http://schemas.microsoft.com/office/2007/relationships/hdphoto" Target="../media/hdphoto100.wdp"/><Relationship Id="rId17" Type="http://schemas.openxmlformats.org/officeDocument/2006/relationships/image" Target="../media/image27.png"/><Relationship Id="rId2" Type="http://schemas.openxmlformats.org/officeDocument/2006/relationships/image" Target="../media/image49.png"/><Relationship Id="rId16" Type="http://schemas.microsoft.com/office/2007/relationships/hdphoto" Target="../media/hdphoto104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tiff"/><Relationship Id="rId11" Type="http://schemas.openxmlformats.org/officeDocument/2006/relationships/image" Target="../media/image66.png"/><Relationship Id="rId5" Type="http://schemas.microsoft.com/office/2007/relationships/hdphoto" Target="../media/hdphoto97.wdp"/><Relationship Id="rId15" Type="http://schemas.microsoft.com/office/2007/relationships/hdphoto" Target="../media/hdphoto103.wdp"/><Relationship Id="rId10" Type="http://schemas.microsoft.com/office/2007/relationships/hdphoto" Target="../media/hdphoto99.wdp"/><Relationship Id="rId4" Type="http://schemas.microsoft.com/office/2007/relationships/hdphoto" Target="../media/hdphoto96.wdp"/><Relationship Id="rId9" Type="http://schemas.openxmlformats.org/officeDocument/2006/relationships/image" Target="../media/image65.png"/><Relationship Id="rId14" Type="http://schemas.microsoft.com/office/2007/relationships/hdphoto" Target="../media/hdphoto102.wdp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hdphoto" Target="../media/hdphoto105.wdp"/><Relationship Id="rId13" Type="http://schemas.microsoft.com/office/2007/relationships/hdphoto" Target="../media/hdphoto108.wdp"/><Relationship Id="rId18" Type="http://schemas.microsoft.com/office/2007/relationships/hdphoto" Target="../media/hdphoto112.wdp"/><Relationship Id="rId3" Type="http://schemas.microsoft.com/office/2007/relationships/hdphoto" Target="../media/hdphoto11.wdp"/><Relationship Id="rId21" Type="http://schemas.microsoft.com/office/2007/relationships/hdphoto" Target="../media/hdphoto114.wdp"/><Relationship Id="rId7" Type="http://schemas.openxmlformats.org/officeDocument/2006/relationships/image" Target="../media/image64.png"/><Relationship Id="rId12" Type="http://schemas.microsoft.com/office/2007/relationships/hdphoto" Target="../media/hdphoto107.wdp"/><Relationship Id="rId17" Type="http://schemas.microsoft.com/office/2007/relationships/hdphoto" Target="../media/hdphoto101.wdp"/><Relationship Id="rId2" Type="http://schemas.openxmlformats.org/officeDocument/2006/relationships/image" Target="../media/image49.png"/><Relationship Id="rId16" Type="http://schemas.microsoft.com/office/2007/relationships/hdphoto" Target="../media/hdphoto111.wdp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tiff"/><Relationship Id="rId11" Type="http://schemas.openxmlformats.org/officeDocument/2006/relationships/image" Target="../media/image66.png"/><Relationship Id="rId5" Type="http://schemas.microsoft.com/office/2007/relationships/hdphoto" Target="../media/hdphoto9.wdp"/><Relationship Id="rId15" Type="http://schemas.microsoft.com/office/2007/relationships/hdphoto" Target="../media/hdphoto110.wdp"/><Relationship Id="rId10" Type="http://schemas.microsoft.com/office/2007/relationships/hdphoto" Target="../media/hdphoto106.wdp"/><Relationship Id="rId19" Type="http://schemas.microsoft.com/office/2007/relationships/hdphoto" Target="../media/hdphoto113.wdp"/><Relationship Id="rId4" Type="http://schemas.microsoft.com/office/2007/relationships/hdphoto" Target="../media/hdphoto3.wdp"/><Relationship Id="rId9" Type="http://schemas.openxmlformats.org/officeDocument/2006/relationships/image" Target="../media/image65.png"/><Relationship Id="rId14" Type="http://schemas.microsoft.com/office/2007/relationships/hdphoto" Target="../media/hdphoto109.wdp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118.wdp"/><Relationship Id="rId13" Type="http://schemas.microsoft.com/office/2007/relationships/hdphoto" Target="../media/hdphoto9.wdp"/><Relationship Id="rId3" Type="http://schemas.openxmlformats.org/officeDocument/2006/relationships/image" Target="../media/image66.png"/><Relationship Id="rId7" Type="http://schemas.microsoft.com/office/2007/relationships/hdphoto" Target="../media/hdphoto117.wdp"/><Relationship Id="rId12" Type="http://schemas.microsoft.com/office/2007/relationships/hdphoto" Target="../media/hdphoto20.wdp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116.wdp"/><Relationship Id="rId11" Type="http://schemas.microsoft.com/office/2007/relationships/hdphoto" Target="../media/hdphoto3.wdp"/><Relationship Id="rId5" Type="http://schemas.openxmlformats.org/officeDocument/2006/relationships/image" Target="../media/image65.png"/><Relationship Id="rId1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microsoft.com/office/2007/relationships/hdphoto" Target="../media/hdphoto115.wdp"/><Relationship Id="rId9" Type="http://schemas.microsoft.com/office/2007/relationships/hdphoto" Target="../media/hdphoto119.wdp"/><Relationship Id="rId14" Type="http://schemas.microsoft.com/office/2007/relationships/hdphoto" Target="../media/hdphoto11.wdp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hdphoto" Target="../media/hdphoto123.wdp"/><Relationship Id="rId13" Type="http://schemas.microsoft.com/office/2007/relationships/hdphoto" Target="../media/hdphoto10.wdp"/><Relationship Id="rId3" Type="http://schemas.openxmlformats.org/officeDocument/2006/relationships/image" Target="../media/image66.png"/><Relationship Id="rId7" Type="http://schemas.microsoft.com/office/2007/relationships/hdphoto" Target="../media/hdphoto122.wdp"/><Relationship Id="rId12" Type="http://schemas.microsoft.com/office/2007/relationships/hdphoto" Target="../media/hdphoto1.wdp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121.wdp"/><Relationship Id="rId11" Type="http://schemas.microsoft.com/office/2007/relationships/hdphoto" Target="../media/hdphoto20.wdp"/><Relationship Id="rId5" Type="http://schemas.openxmlformats.org/officeDocument/2006/relationships/image" Target="../media/image65.png"/><Relationship Id="rId15" Type="http://schemas.openxmlformats.org/officeDocument/2006/relationships/image" Target="../media/image26.png"/><Relationship Id="rId10" Type="http://schemas.openxmlformats.org/officeDocument/2006/relationships/image" Target="../media/image49.png"/><Relationship Id="rId4" Type="http://schemas.microsoft.com/office/2007/relationships/hdphoto" Target="../media/hdphoto120.wdp"/><Relationship Id="rId9" Type="http://schemas.microsoft.com/office/2007/relationships/hdphoto" Target="../media/hdphoto124.wdp"/><Relationship Id="rId14" Type="http://schemas.microsoft.com/office/2007/relationships/hdphoto" Target="../media/hdphoto125.wdp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hdphoto" Target="../media/hdphoto128.wdp"/><Relationship Id="rId13" Type="http://schemas.microsoft.com/office/2007/relationships/hdphoto" Target="../media/hdphoto9.wdp"/><Relationship Id="rId18" Type="http://schemas.microsoft.com/office/2007/relationships/hdphoto" Target="../media/hdphoto135.wdp"/><Relationship Id="rId3" Type="http://schemas.openxmlformats.org/officeDocument/2006/relationships/image" Target="../media/image66.png"/><Relationship Id="rId7" Type="http://schemas.microsoft.com/office/2007/relationships/hdphoto" Target="../media/hdphoto116.wdp"/><Relationship Id="rId12" Type="http://schemas.microsoft.com/office/2007/relationships/hdphoto" Target="../media/hdphoto131.wdp"/><Relationship Id="rId17" Type="http://schemas.microsoft.com/office/2007/relationships/hdphoto" Target="../media/hdphoto134.wdp"/><Relationship Id="rId2" Type="http://schemas.openxmlformats.org/officeDocument/2006/relationships/image" Target="../media/image63.tiff"/><Relationship Id="rId16" Type="http://schemas.microsoft.com/office/2007/relationships/hdphoto" Target="../media/hdphoto133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27.wdp"/><Relationship Id="rId11" Type="http://schemas.microsoft.com/office/2007/relationships/hdphoto" Target="../media/hdphoto130.wdp"/><Relationship Id="rId5" Type="http://schemas.openxmlformats.org/officeDocument/2006/relationships/image" Target="../media/image65.png"/><Relationship Id="rId15" Type="http://schemas.openxmlformats.org/officeDocument/2006/relationships/image" Target="../media/image26.png"/><Relationship Id="rId10" Type="http://schemas.openxmlformats.org/officeDocument/2006/relationships/image" Target="../media/image49.png"/><Relationship Id="rId4" Type="http://schemas.microsoft.com/office/2007/relationships/hdphoto" Target="../media/hdphoto126.wdp"/><Relationship Id="rId9" Type="http://schemas.microsoft.com/office/2007/relationships/hdphoto" Target="../media/hdphoto129.wdp"/><Relationship Id="rId14" Type="http://schemas.microsoft.com/office/2007/relationships/hdphoto" Target="../media/hdphoto132.wdp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139.wdp"/><Relationship Id="rId13" Type="http://schemas.microsoft.com/office/2007/relationships/hdphoto" Target="../media/hdphoto20.wdp"/><Relationship Id="rId18" Type="http://schemas.microsoft.com/office/2007/relationships/hdphoto" Target="../media/hdphoto143.wdp"/><Relationship Id="rId3" Type="http://schemas.openxmlformats.org/officeDocument/2006/relationships/image" Target="../media/image66.png"/><Relationship Id="rId7" Type="http://schemas.microsoft.com/office/2007/relationships/hdphoto" Target="../media/hdphoto138.wdp"/><Relationship Id="rId12" Type="http://schemas.microsoft.com/office/2007/relationships/hdphoto" Target="../media/hdphoto140.wdp"/><Relationship Id="rId17" Type="http://schemas.microsoft.com/office/2007/relationships/hdphoto" Target="../media/hdphoto109.wdp"/><Relationship Id="rId2" Type="http://schemas.openxmlformats.org/officeDocument/2006/relationships/image" Target="../media/image63.tiff"/><Relationship Id="rId16" Type="http://schemas.microsoft.com/office/2007/relationships/hdphoto" Target="../media/hdphoto142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37.wdp"/><Relationship Id="rId11" Type="http://schemas.microsoft.com/office/2007/relationships/hdphoto" Target="../media/hdphoto9.wdp"/><Relationship Id="rId5" Type="http://schemas.openxmlformats.org/officeDocument/2006/relationships/image" Target="../media/image65.png"/><Relationship Id="rId15" Type="http://schemas.openxmlformats.org/officeDocument/2006/relationships/image" Target="../media/image26.png"/><Relationship Id="rId10" Type="http://schemas.openxmlformats.org/officeDocument/2006/relationships/image" Target="../media/image49.png"/><Relationship Id="rId19" Type="http://schemas.microsoft.com/office/2007/relationships/hdphoto" Target="../media/hdphoto144.wdp"/><Relationship Id="rId4" Type="http://schemas.microsoft.com/office/2007/relationships/hdphoto" Target="../media/hdphoto136.wdp"/><Relationship Id="rId9" Type="http://schemas.microsoft.com/office/2007/relationships/hdphoto" Target="../media/hdphoto116.wdp"/><Relationship Id="rId14" Type="http://schemas.microsoft.com/office/2007/relationships/hdphoto" Target="../media/hdphoto141.wdp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109.wdp"/><Relationship Id="rId13" Type="http://schemas.microsoft.com/office/2007/relationships/hdphoto" Target="../media/hdphoto149.wdp"/><Relationship Id="rId3" Type="http://schemas.openxmlformats.org/officeDocument/2006/relationships/image" Target="../media/image66.png"/><Relationship Id="rId7" Type="http://schemas.microsoft.com/office/2007/relationships/hdphoto" Target="../media/hdphoto146.wdp"/><Relationship Id="rId12" Type="http://schemas.microsoft.com/office/2007/relationships/hdphoto" Target="../media/hdphoto35.wdp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129.wdp"/><Relationship Id="rId11" Type="http://schemas.microsoft.com/office/2007/relationships/hdphoto" Target="../media/hdphoto148.wdp"/><Relationship Id="rId5" Type="http://schemas.openxmlformats.org/officeDocument/2006/relationships/image" Target="../media/image65.png"/><Relationship Id="rId15" Type="http://schemas.openxmlformats.org/officeDocument/2006/relationships/image" Target="../media/image67.png"/><Relationship Id="rId10" Type="http://schemas.openxmlformats.org/officeDocument/2006/relationships/image" Target="../media/image49.png"/><Relationship Id="rId4" Type="http://schemas.microsoft.com/office/2007/relationships/hdphoto" Target="../media/hdphoto145.wdp"/><Relationship Id="rId9" Type="http://schemas.microsoft.com/office/2007/relationships/hdphoto" Target="../media/hdphoto147.wdp"/><Relationship Id="rId14" Type="http://schemas.microsoft.com/office/2007/relationships/hdphoto" Target="../media/hdphoto150.wdp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109.wdp"/><Relationship Id="rId13" Type="http://schemas.microsoft.com/office/2007/relationships/hdphoto" Target="../media/hdphoto20.wdp"/><Relationship Id="rId18" Type="http://schemas.microsoft.com/office/2007/relationships/hdphoto" Target="../media/hdphoto155.wdp"/><Relationship Id="rId3" Type="http://schemas.openxmlformats.org/officeDocument/2006/relationships/image" Target="../media/image66.png"/><Relationship Id="rId7" Type="http://schemas.microsoft.com/office/2007/relationships/hdphoto" Target="../media/hdphoto116.wdp"/><Relationship Id="rId12" Type="http://schemas.microsoft.com/office/2007/relationships/hdphoto" Target="../media/hdphoto11.wdp"/><Relationship Id="rId17" Type="http://schemas.microsoft.com/office/2007/relationships/hdphoto" Target="../media/hdphoto154.wdp"/><Relationship Id="rId2" Type="http://schemas.openxmlformats.org/officeDocument/2006/relationships/image" Target="../media/image63.tiff"/><Relationship Id="rId16" Type="http://schemas.microsoft.com/office/2007/relationships/hdphoto" Target="../media/hdphoto153.wdp"/><Relationship Id="rId20" Type="http://schemas.microsoft.com/office/2007/relationships/hdphoto" Target="../media/hdphoto157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51.wdp"/><Relationship Id="rId11" Type="http://schemas.microsoft.com/office/2007/relationships/hdphoto" Target="../media/hdphoto1.wdp"/><Relationship Id="rId5" Type="http://schemas.openxmlformats.org/officeDocument/2006/relationships/image" Target="../media/image65.png"/><Relationship Id="rId15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microsoft.com/office/2007/relationships/hdphoto" Target="../media/hdphoto156.wdp"/><Relationship Id="rId4" Type="http://schemas.microsoft.com/office/2007/relationships/hdphoto" Target="../media/hdphoto120.wdp"/><Relationship Id="rId9" Type="http://schemas.microsoft.com/office/2007/relationships/hdphoto" Target="../media/hdphoto152.wdp"/><Relationship Id="rId14" Type="http://schemas.microsoft.com/office/2007/relationships/hdphoto" Target="../media/hdphoto3.wdp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161.wdp"/><Relationship Id="rId13" Type="http://schemas.microsoft.com/office/2007/relationships/hdphoto" Target="../media/hdphoto164.wdp"/><Relationship Id="rId18" Type="http://schemas.microsoft.com/office/2007/relationships/hdphoto" Target="../media/hdphoto167.wdp"/><Relationship Id="rId3" Type="http://schemas.openxmlformats.org/officeDocument/2006/relationships/image" Target="../media/image66.png"/><Relationship Id="rId7" Type="http://schemas.microsoft.com/office/2007/relationships/hdphoto" Target="../media/hdphoto160.wdp"/><Relationship Id="rId12" Type="http://schemas.microsoft.com/office/2007/relationships/hdphoto" Target="../media/hdphoto163.wdp"/><Relationship Id="rId17" Type="http://schemas.microsoft.com/office/2007/relationships/hdphoto" Target="../media/hdphoto154.wdp"/><Relationship Id="rId2" Type="http://schemas.openxmlformats.org/officeDocument/2006/relationships/image" Target="../media/image63.tiff"/><Relationship Id="rId16" Type="http://schemas.microsoft.com/office/2007/relationships/hdphoto" Target="../media/hdphoto166.wdp"/><Relationship Id="rId20" Type="http://schemas.microsoft.com/office/2007/relationships/hdphoto" Target="../media/hdphoto169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59.wdp"/><Relationship Id="rId11" Type="http://schemas.microsoft.com/office/2007/relationships/hdphoto" Target="../media/hdphoto162.wdp"/><Relationship Id="rId5" Type="http://schemas.openxmlformats.org/officeDocument/2006/relationships/image" Target="../media/image65.png"/><Relationship Id="rId15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microsoft.com/office/2007/relationships/hdphoto" Target="../media/hdphoto168.wdp"/><Relationship Id="rId4" Type="http://schemas.microsoft.com/office/2007/relationships/hdphoto" Target="../media/hdphoto158.wdp"/><Relationship Id="rId9" Type="http://schemas.microsoft.com/office/2007/relationships/hdphoto" Target="../media/hdphoto129.wdp"/><Relationship Id="rId14" Type="http://schemas.microsoft.com/office/2007/relationships/hdphoto" Target="../media/hdphoto165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2.jpeg"/><Relationship Id="rId11" Type="http://schemas.openxmlformats.org/officeDocument/2006/relationships/image" Target="../media/image71.emf"/><Relationship Id="rId5" Type="http://schemas.openxmlformats.org/officeDocument/2006/relationships/image" Target="../media/image69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0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tif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C496-086D-A74E-81EB-9FEC42C9C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038" y="619300"/>
            <a:ext cx="7543800" cy="3566160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  <a:defRPr sz="1800"/>
            </a:pPr>
            <a:r>
              <a:rPr lang="en-US" sz="50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  <a:t>How AI Works &amp;</a:t>
            </a:r>
            <a:br>
              <a:rPr lang="en-US" sz="50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</a:br>
            <a:r>
              <a:rPr lang="en-US" sz="50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  <a:t>Why You Are Important</a:t>
            </a:r>
            <a:br>
              <a:rPr lang="en-US" sz="50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</a:br>
            <a:r>
              <a:rPr lang="en-US" sz="24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  <a:t>(in 60 minutes)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4D1CC-282A-D34B-997E-086A1999E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Lisa Yan</a:t>
            </a:r>
          </a:p>
          <a:p>
            <a:r>
              <a:rPr lang="en-US" dirty="0"/>
              <a:t>(with slides from Chris </a:t>
            </a:r>
            <a:r>
              <a:rPr lang="en-US" dirty="0" err="1"/>
              <a:t>Piech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015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444" y="-1053978"/>
            <a:ext cx="9430888" cy="9833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1198389" y="282465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9516" y="1989907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929" y="4785991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399343" y="4315020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</p:spTree>
    <p:extLst>
      <p:ext uri="{BB962C8B-B14F-4D97-AF65-F5344CB8AC3E}">
        <p14:creationId xmlns:p14="http://schemas.microsoft.com/office/powerpoint/2010/main" val="10265069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9C282-9EDB-5548-B711-08AD5A451B0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(3) How can we make it fair?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DA9CD-8205-0943-8CED-98CA5425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70" y="1882612"/>
            <a:ext cx="5273461" cy="848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19954-B66E-F54C-81C4-ECD61C2C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3" y="3343653"/>
            <a:ext cx="7882273" cy="618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DEF92-C49D-314E-A684-C30DD5750730}"/>
              </a:ext>
            </a:extLst>
          </p:cNvPr>
          <p:cNvSpPr txBox="1"/>
          <p:nvPr/>
        </p:nvSpPr>
        <p:spPr bwMode="auto">
          <a:xfrm>
            <a:off x="5945972" y="6152111"/>
            <a:ext cx="28979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Dataset: Google News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C2B03-3127-AD4F-8107-3E14F2BD8AFA}"/>
              </a:ext>
            </a:extLst>
          </p:cNvPr>
          <p:cNvSpPr txBox="1"/>
          <p:nvPr/>
        </p:nvSpPr>
        <p:spPr bwMode="auto">
          <a:xfrm>
            <a:off x="163286" y="6090557"/>
            <a:ext cx="52251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Bolukbasi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et al.,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Man is to Computer Programmer as Woman is to Homemaker? Debiasing Word Embeddings,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NIPS 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1EB46-5313-624B-8BA7-44109112C5F5}"/>
              </a:ext>
            </a:extLst>
          </p:cNvPr>
          <p:cNvSpPr txBox="1"/>
          <p:nvPr/>
        </p:nvSpPr>
        <p:spPr bwMode="auto">
          <a:xfrm>
            <a:off x="1115511" y="4659422"/>
            <a:ext cx="69129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Should our data reflect society’s systemic bias?</a:t>
            </a:r>
          </a:p>
        </p:txBody>
      </p:sp>
    </p:spTree>
    <p:extLst>
      <p:ext uri="{BB962C8B-B14F-4D97-AF65-F5344CB8AC3E}">
        <p14:creationId xmlns:p14="http://schemas.microsoft.com/office/powerpoint/2010/main" val="9367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2488A-5CEC-9446-9285-3B14612D540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The current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CCCFA-51E9-3C47-8A63-9BEB4D8B9795}"/>
              </a:ext>
            </a:extLst>
          </p:cNvPr>
          <p:cNvSpPr txBox="1"/>
          <p:nvPr/>
        </p:nvSpPr>
        <p:spPr bwMode="auto">
          <a:xfrm>
            <a:off x="979136" y="1107873"/>
            <a:ext cx="726841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Understand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data.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Then train your model.</a:t>
            </a:r>
          </a:p>
          <a:p>
            <a:pPr algn="ctr">
              <a:spcBef>
                <a:spcPts val="12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Then make your system usable for </a:t>
            </a: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real people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D71829D-D738-F540-93CA-F0D55A7C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487" y="4706579"/>
            <a:ext cx="1057564" cy="136926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CB1079-FF27-F34E-830A-8D38C27A96DE}"/>
              </a:ext>
            </a:extLst>
          </p:cNvPr>
          <p:cNvSpPr txBox="1"/>
          <p:nvPr/>
        </p:nvSpPr>
        <p:spPr>
          <a:xfrm>
            <a:off x="5686884" y="610437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Instructor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63A66A6-380E-F344-B9A6-E8DC5B62F3DB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103" y="3823007"/>
            <a:ext cx="518991" cy="78043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7602B8D-33F8-AF4C-BEE3-B459A03D3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03" y="4522674"/>
            <a:ext cx="1097280" cy="144339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2C90A5-AC1C-1748-A6F1-060E944121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847" y="3832645"/>
            <a:ext cx="519858" cy="78043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24097CD-9D18-3844-833E-E8E73165B0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862" y="3832645"/>
            <a:ext cx="518991" cy="77848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34399E7-B563-CF4D-9321-1DB1BE49FA8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744" y="3833914"/>
            <a:ext cx="519844" cy="77846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C400167-13BB-B944-91E1-F2A50FAD12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290" y="3833914"/>
            <a:ext cx="519595" cy="78003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65CD8E5-2C64-5243-BC9C-C058913A8C8D}"/>
              </a:ext>
            </a:extLst>
          </p:cNvPr>
          <p:cNvSpPr txBox="1"/>
          <p:nvPr/>
        </p:nvSpPr>
        <p:spPr>
          <a:xfrm>
            <a:off x="2120490" y="4828872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Quickly set up the bricks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Spent 2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hrs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implementing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mouse interactor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940A0D-507B-5C4B-8AA5-BE25830B1B47}"/>
              </a:ext>
            </a:extLst>
          </p:cNvPr>
          <p:cNvSpPr txBox="1"/>
          <p:nvPr/>
        </p:nvSpPr>
        <p:spPr>
          <a:xfrm>
            <a:off x="986642" y="6065383"/>
            <a:ext cx="82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Tracy</a:t>
            </a:r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572327EB-C571-6D41-9E7D-F4750752494A}"/>
              </a:ext>
            </a:extLst>
          </p:cNvPr>
          <p:cNvSpPr/>
          <p:nvPr/>
        </p:nvSpPr>
        <p:spPr>
          <a:xfrm rot="6817263">
            <a:off x="5508221" y="5269809"/>
            <a:ext cx="288424" cy="510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C4B5352-C0EE-894D-8247-F34570CE2C6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860" y="3415042"/>
            <a:ext cx="2075483" cy="10519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0B8BA9B-6A30-9847-B07F-F637CC8EE71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051" y="3489790"/>
            <a:ext cx="327805" cy="49211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67" name="Oval Callout 66">
            <a:extLst>
              <a:ext uri="{FF2B5EF4-FFF2-40B4-BE49-F238E27FC236}">
                <a16:creationId xmlns:a16="http://schemas.microsoft.com/office/drawing/2014/main" id="{15FE4357-AC5F-F944-B630-90A1653EA7BF}"/>
              </a:ext>
            </a:extLst>
          </p:cNvPr>
          <p:cNvSpPr/>
          <p:nvPr/>
        </p:nvSpPr>
        <p:spPr>
          <a:xfrm>
            <a:off x="6787946" y="4601899"/>
            <a:ext cx="2279998" cy="1051930"/>
          </a:xfrm>
          <a:prstGeom prst="wedgeEllipseCallout">
            <a:avLst>
              <a:gd name="adj1" fmla="val -49474"/>
              <a:gd name="adj2" fmla="val 45065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can help you better!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847FBFE-C7D4-9F47-B48A-01A01E2AB716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102" y="3823007"/>
            <a:ext cx="518991" cy="77889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5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7" grpId="0"/>
      <p:bldP spid="61" grpId="0"/>
      <p:bldP spid="62" grpId="0" animBg="1"/>
      <p:bldP spid="62" grpId="1" animBg="1"/>
      <p:bldP spid="6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66700" y="2179098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Where is my robot?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22931-96E8-DB4B-B2BE-AD1B35B6CEAE}"/>
              </a:ext>
            </a:extLst>
          </p:cNvPr>
          <p:cNvSpPr txBox="1"/>
          <p:nvPr/>
        </p:nvSpPr>
        <p:spPr>
          <a:xfrm>
            <a:off x="0" y="3429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… coming soon</a:t>
            </a:r>
          </a:p>
        </p:txBody>
      </p:sp>
    </p:spTree>
    <p:extLst>
      <p:ext uri="{BB962C8B-B14F-4D97-AF65-F5344CB8AC3E}">
        <p14:creationId xmlns:p14="http://schemas.microsoft.com/office/powerpoint/2010/main" val="13400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7739" y="867646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can help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2205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A little math</a:t>
            </a:r>
          </a:p>
        </p:txBody>
      </p:sp>
    </p:spTree>
    <p:extLst>
      <p:ext uri="{BB962C8B-B14F-4D97-AF65-F5344CB8AC3E}">
        <p14:creationId xmlns:p14="http://schemas.microsoft.com/office/powerpoint/2010/main" val="21255766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can help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07501" y="5896708"/>
            <a:ext cx="4528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Understand; don’t assume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B6C89-469F-884B-8555-B6C13D22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65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7460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Not easy…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97C52-6E09-2E44-9984-711BE049563D}"/>
              </a:ext>
            </a:extLst>
          </p:cNvPr>
          <p:cNvSpPr txBox="1"/>
          <p:nvPr/>
        </p:nvSpPr>
        <p:spPr>
          <a:xfrm>
            <a:off x="0" y="444129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But yes. You can.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1225F-FD94-284B-BB5F-47588461906F}"/>
              </a:ext>
            </a:extLst>
          </p:cNvPr>
          <p:cNvSpPr txBox="1"/>
          <p:nvPr/>
        </p:nvSpPr>
        <p:spPr>
          <a:xfrm>
            <a:off x="0" y="210540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(I explained to you the main components)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7870F-7DC5-7E49-AB3E-B5EEFE6B74DD}"/>
              </a:ext>
            </a:extLst>
          </p:cNvPr>
          <p:cNvSpPr txBox="1"/>
          <p:nvPr/>
        </p:nvSpPr>
        <p:spPr>
          <a:xfrm>
            <a:off x="0" y="128052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22786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Path to AI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01743"/>
            <a:ext cx="2286000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3848622"/>
            <a:ext cx="1862254" cy="1862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939" y="3883219"/>
            <a:ext cx="1793061" cy="1793061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693040" y="2810107"/>
            <a:ext cx="908804" cy="971149"/>
          </a:xfrm>
          <a:custGeom>
            <a:avLst/>
            <a:gdLst>
              <a:gd name="connsiteX0" fmla="*/ 908804 w 908804"/>
              <a:gd name="connsiteY0" fmla="*/ 0 h 971149"/>
              <a:gd name="connsiteX1" fmla="*/ 864199 w 908804"/>
              <a:gd name="connsiteY1" fmla="*/ 22303 h 971149"/>
              <a:gd name="connsiteX2" fmla="*/ 786140 w 908804"/>
              <a:gd name="connsiteY2" fmla="*/ 78059 h 971149"/>
              <a:gd name="connsiteX3" fmla="*/ 741536 w 908804"/>
              <a:gd name="connsiteY3" fmla="*/ 100361 h 971149"/>
              <a:gd name="connsiteX4" fmla="*/ 719233 w 908804"/>
              <a:gd name="connsiteY4" fmla="*/ 122663 h 971149"/>
              <a:gd name="connsiteX5" fmla="*/ 641175 w 908804"/>
              <a:gd name="connsiteY5" fmla="*/ 167268 h 971149"/>
              <a:gd name="connsiteX6" fmla="*/ 574267 w 908804"/>
              <a:gd name="connsiteY6" fmla="*/ 223024 h 971149"/>
              <a:gd name="connsiteX7" fmla="*/ 551965 w 908804"/>
              <a:gd name="connsiteY7" fmla="*/ 245327 h 971149"/>
              <a:gd name="connsiteX8" fmla="*/ 518511 w 908804"/>
              <a:gd name="connsiteY8" fmla="*/ 267629 h 971149"/>
              <a:gd name="connsiteX9" fmla="*/ 496209 w 908804"/>
              <a:gd name="connsiteY9" fmla="*/ 289932 h 971149"/>
              <a:gd name="connsiteX10" fmla="*/ 462755 w 908804"/>
              <a:gd name="connsiteY10" fmla="*/ 312234 h 971149"/>
              <a:gd name="connsiteX11" fmla="*/ 395848 w 908804"/>
              <a:gd name="connsiteY11" fmla="*/ 379142 h 971149"/>
              <a:gd name="connsiteX12" fmla="*/ 362394 w 908804"/>
              <a:gd name="connsiteY12" fmla="*/ 412595 h 971149"/>
              <a:gd name="connsiteX13" fmla="*/ 328940 w 908804"/>
              <a:gd name="connsiteY13" fmla="*/ 434898 h 971149"/>
              <a:gd name="connsiteX14" fmla="*/ 273184 w 908804"/>
              <a:gd name="connsiteY14" fmla="*/ 512956 h 971149"/>
              <a:gd name="connsiteX15" fmla="*/ 250882 w 908804"/>
              <a:gd name="connsiteY15" fmla="*/ 557561 h 971149"/>
              <a:gd name="connsiteX16" fmla="*/ 206277 w 908804"/>
              <a:gd name="connsiteY16" fmla="*/ 624468 h 971149"/>
              <a:gd name="connsiteX17" fmla="*/ 161672 w 908804"/>
              <a:gd name="connsiteY17" fmla="*/ 724829 h 971149"/>
              <a:gd name="connsiteX18" fmla="*/ 139370 w 908804"/>
              <a:gd name="connsiteY18" fmla="*/ 747132 h 971149"/>
              <a:gd name="connsiteX19" fmla="*/ 50160 w 908804"/>
              <a:gd name="connsiteY19" fmla="*/ 892098 h 971149"/>
              <a:gd name="connsiteX20" fmla="*/ 27858 w 908804"/>
              <a:gd name="connsiteY20" fmla="*/ 925551 h 971149"/>
              <a:gd name="connsiteX21" fmla="*/ 5555 w 908804"/>
              <a:gd name="connsiteY21" fmla="*/ 903249 h 971149"/>
              <a:gd name="connsiteX22" fmla="*/ 27858 w 908804"/>
              <a:gd name="connsiteY22" fmla="*/ 535259 h 971149"/>
              <a:gd name="connsiteX23" fmla="*/ 16706 w 908804"/>
              <a:gd name="connsiteY23" fmla="*/ 892098 h 971149"/>
              <a:gd name="connsiteX24" fmla="*/ 5555 w 908804"/>
              <a:gd name="connsiteY24" fmla="*/ 970156 h 971149"/>
              <a:gd name="connsiteX25" fmla="*/ 117067 w 908804"/>
              <a:gd name="connsiteY25" fmla="*/ 947854 h 971149"/>
              <a:gd name="connsiteX26" fmla="*/ 295487 w 908804"/>
              <a:gd name="connsiteY26" fmla="*/ 914400 h 971149"/>
              <a:gd name="connsiteX27" fmla="*/ 373545 w 908804"/>
              <a:gd name="connsiteY27" fmla="*/ 914400 h 9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08804" h="971149">
                <a:moveTo>
                  <a:pt x="908804" y="0"/>
                </a:moveTo>
                <a:cubicBezTo>
                  <a:pt x="893936" y="7434"/>
                  <a:pt x="878296" y="13493"/>
                  <a:pt x="864199" y="22303"/>
                </a:cubicBezTo>
                <a:cubicBezTo>
                  <a:pt x="800391" y="62183"/>
                  <a:pt x="841174" y="46611"/>
                  <a:pt x="786140" y="78059"/>
                </a:cubicBezTo>
                <a:cubicBezTo>
                  <a:pt x="771707" y="86306"/>
                  <a:pt x="755367" y="91140"/>
                  <a:pt x="741536" y="100361"/>
                </a:cubicBezTo>
                <a:cubicBezTo>
                  <a:pt x="732788" y="106193"/>
                  <a:pt x="727310" y="115932"/>
                  <a:pt x="719233" y="122663"/>
                </a:cubicBezTo>
                <a:cubicBezTo>
                  <a:pt x="674225" y="160170"/>
                  <a:pt x="686568" y="152137"/>
                  <a:pt x="641175" y="167268"/>
                </a:cubicBezTo>
                <a:cubicBezTo>
                  <a:pt x="590731" y="217712"/>
                  <a:pt x="653798" y="156748"/>
                  <a:pt x="574267" y="223024"/>
                </a:cubicBezTo>
                <a:cubicBezTo>
                  <a:pt x="566190" y="229755"/>
                  <a:pt x="560175" y="238759"/>
                  <a:pt x="551965" y="245327"/>
                </a:cubicBezTo>
                <a:cubicBezTo>
                  <a:pt x="541500" y="253699"/>
                  <a:pt x="528976" y="259257"/>
                  <a:pt x="518511" y="267629"/>
                </a:cubicBezTo>
                <a:cubicBezTo>
                  <a:pt x="510301" y="274197"/>
                  <a:pt x="504419" y="283364"/>
                  <a:pt x="496209" y="289932"/>
                </a:cubicBezTo>
                <a:cubicBezTo>
                  <a:pt x="485744" y="298304"/>
                  <a:pt x="472772" y="303330"/>
                  <a:pt x="462755" y="312234"/>
                </a:cubicBezTo>
                <a:cubicBezTo>
                  <a:pt x="439181" y="333188"/>
                  <a:pt x="418151" y="356839"/>
                  <a:pt x="395848" y="379142"/>
                </a:cubicBezTo>
                <a:cubicBezTo>
                  <a:pt x="384697" y="390293"/>
                  <a:pt x="375515" y="403847"/>
                  <a:pt x="362394" y="412595"/>
                </a:cubicBezTo>
                <a:lnTo>
                  <a:pt x="328940" y="434898"/>
                </a:lnTo>
                <a:cubicBezTo>
                  <a:pt x="314590" y="454032"/>
                  <a:pt x="286223" y="490138"/>
                  <a:pt x="273184" y="512956"/>
                </a:cubicBezTo>
                <a:cubicBezTo>
                  <a:pt x="264937" y="527389"/>
                  <a:pt x="259435" y="543307"/>
                  <a:pt x="250882" y="557561"/>
                </a:cubicBezTo>
                <a:cubicBezTo>
                  <a:pt x="237091" y="580545"/>
                  <a:pt x="206277" y="624468"/>
                  <a:pt x="206277" y="624468"/>
                </a:cubicBezTo>
                <a:cubicBezTo>
                  <a:pt x="188591" y="677527"/>
                  <a:pt x="191968" y="686959"/>
                  <a:pt x="161672" y="724829"/>
                </a:cubicBezTo>
                <a:cubicBezTo>
                  <a:pt x="155104" y="733039"/>
                  <a:pt x="145202" y="738384"/>
                  <a:pt x="139370" y="747132"/>
                </a:cubicBezTo>
                <a:cubicBezTo>
                  <a:pt x="107897" y="794342"/>
                  <a:pt x="80231" y="843984"/>
                  <a:pt x="50160" y="892098"/>
                </a:cubicBezTo>
                <a:cubicBezTo>
                  <a:pt x="43057" y="903463"/>
                  <a:pt x="27858" y="925551"/>
                  <a:pt x="27858" y="925551"/>
                </a:cubicBezTo>
                <a:cubicBezTo>
                  <a:pt x="20424" y="918117"/>
                  <a:pt x="5905" y="913757"/>
                  <a:pt x="5555" y="903249"/>
                </a:cubicBezTo>
                <a:cubicBezTo>
                  <a:pt x="-2218" y="670070"/>
                  <a:pt x="-153" y="675302"/>
                  <a:pt x="27858" y="535259"/>
                </a:cubicBezTo>
                <a:cubicBezTo>
                  <a:pt x="24141" y="654205"/>
                  <a:pt x="22801" y="773250"/>
                  <a:pt x="16706" y="892098"/>
                </a:cubicBezTo>
                <a:cubicBezTo>
                  <a:pt x="15360" y="918347"/>
                  <a:pt x="-11271" y="949964"/>
                  <a:pt x="5555" y="970156"/>
                </a:cubicBezTo>
                <a:cubicBezTo>
                  <a:pt x="10795" y="976444"/>
                  <a:pt x="102574" y="950960"/>
                  <a:pt x="117067" y="947854"/>
                </a:cubicBezTo>
                <a:cubicBezTo>
                  <a:pt x="122610" y="946666"/>
                  <a:pt x="267619" y="916544"/>
                  <a:pt x="295487" y="914400"/>
                </a:cubicBezTo>
                <a:cubicBezTo>
                  <a:pt x="321430" y="912404"/>
                  <a:pt x="347526" y="914400"/>
                  <a:pt x="373545" y="914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051502" y="2843561"/>
            <a:ext cx="1342717" cy="892097"/>
          </a:xfrm>
          <a:custGeom>
            <a:avLst/>
            <a:gdLst>
              <a:gd name="connsiteX0" fmla="*/ 0 w 1342717"/>
              <a:gd name="connsiteY0" fmla="*/ 0 h 892097"/>
              <a:gd name="connsiteX1" fmla="*/ 211874 w 1342717"/>
              <a:gd name="connsiteY1" fmla="*/ 44605 h 892097"/>
              <a:gd name="connsiteX2" fmla="*/ 267630 w 1342717"/>
              <a:gd name="connsiteY2" fmla="*/ 66907 h 892097"/>
              <a:gd name="connsiteX3" fmla="*/ 356839 w 1342717"/>
              <a:gd name="connsiteY3" fmla="*/ 111512 h 892097"/>
              <a:gd name="connsiteX4" fmla="*/ 423747 w 1342717"/>
              <a:gd name="connsiteY4" fmla="*/ 144966 h 892097"/>
              <a:gd name="connsiteX5" fmla="*/ 468352 w 1342717"/>
              <a:gd name="connsiteY5" fmla="*/ 167268 h 892097"/>
              <a:gd name="connsiteX6" fmla="*/ 546410 w 1342717"/>
              <a:gd name="connsiteY6" fmla="*/ 200722 h 892097"/>
              <a:gd name="connsiteX7" fmla="*/ 579864 w 1342717"/>
              <a:gd name="connsiteY7" fmla="*/ 234175 h 892097"/>
              <a:gd name="connsiteX8" fmla="*/ 680225 w 1342717"/>
              <a:gd name="connsiteY8" fmla="*/ 289931 h 892097"/>
              <a:gd name="connsiteX9" fmla="*/ 769435 w 1342717"/>
              <a:gd name="connsiteY9" fmla="*/ 356839 h 892097"/>
              <a:gd name="connsiteX10" fmla="*/ 814039 w 1342717"/>
              <a:gd name="connsiteY10" fmla="*/ 390292 h 892097"/>
              <a:gd name="connsiteX11" fmla="*/ 858644 w 1342717"/>
              <a:gd name="connsiteY11" fmla="*/ 423746 h 892097"/>
              <a:gd name="connsiteX12" fmla="*/ 903249 w 1342717"/>
              <a:gd name="connsiteY12" fmla="*/ 457200 h 892097"/>
              <a:gd name="connsiteX13" fmla="*/ 1248937 w 1342717"/>
              <a:gd name="connsiteY13" fmla="*/ 791736 h 892097"/>
              <a:gd name="connsiteX14" fmla="*/ 1237786 w 1342717"/>
              <a:gd name="connsiteY14" fmla="*/ 758283 h 892097"/>
              <a:gd name="connsiteX15" fmla="*/ 1282391 w 1342717"/>
              <a:gd name="connsiteY15" fmla="*/ 713678 h 892097"/>
              <a:gd name="connsiteX16" fmla="*/ 1326996 w 1342717"/>
              <a:gd name="connsiteY16" fmla="*/ 657922 h 892097"/>
              <a:gd name="connsiteX17" fmla="*/ 1338147 w 1342717"/>
              <a:gd name="connsiteY17" fmla="*/ 613317 h 892097"/>
              <a:gd name="connsiteX18" fmla="*/ 1304693 w 1342717"/>
              <a:gd name="connsiteY18" fmla="*/ 646770 h 892097"/>
              <a:gd name="connsiteX19" fmla="*/ 1215483 w 1342717"/>
              <a:gd name="connsiteY19" fmla="*/ 802888 h 892097"/>
              <a:gd name="connsiteX20" fmla="*/ 1204332 w 1342717"/>
              <a:gd name="connsiteY20" fmla="*/ 836341 h 892097"/>
              <a:gd name="connsiteX21" fmla="*/ 1159727 w 1342717"/>
              <a:gd name="connsiteY21" fmla="*/ 892097 h 892097"/>
              <a:gd name="connsiteX22" fmla="*/ 1126274 w 1342717"/>
              <a:gd name="connsiteY22" fmla="*/ 880946 h 892097"/>
              <a:gd name="connsiteX23" fmla="*/ 1025913 w 1342717"/>
              <a:gd name="connsiteY23" fmla="*/ 858644 h 892097"/>
              <a:gd name="connsiteX24" fmla="*/ 947854 w 1342717"/>
              <a:gd name="connsiteY24" fmla="*/ 847492 h 892097"/>
              <a:gd name="connsiteX25" fmla="*/ 892098 w 1342717"/>
              <a:gd name="connsiteY25" fmla="*/ 836341 h 892097"/>
              <a:gd name="connsiteX26" fmla="*/ 858644 w 1342717"/>
              <a:gd name="connsiteY26" fmla="*/ 825190 h 892097"/>
              <a:gd name="connsiteX27" fmla="*/ 758283 w 1342717"/>
              <a:gd name="connsiteY27" fmla="*/ 802888 h 892097"/>
              <a:gd name="connsiteX28" fmla="*/ 758283 w 1342717"/>
              <a:gd name="connsiteY28" fmla="*/ 791736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42717" h="892097">
                <a:moveTo>
                  <a:pt x="0" y="0"/>
                </a:moveTo>
                <a:cubicBezTo>
                  <a:pt x="86083" y="16140"/>
                  <a:pt x="141197" y="18101"/>
                  <a:pt x="211874" y="44605"/>
                </a:cubicBezTo>
                <a:cubicBezTo>
                  <a:pt x="230616" y="51633"/>
                  <a:pt x="249455" y="58519"/>
                  <a:pt x="267630" y="66907"/>
                </a:cubicBezTo>
                <a:cubicBezTo>
                  <a:pt x="297816" y="80839"/>
                  <a:pt x="327103" y="96644"/>
                  <a:pt x="356839" y="111512"/>
                </a:cubicBezTo>
                <a:lnTo>
                  <a:pt x="423747" y="144966"/>
                </a:lnTo>
                <a:cubicBezTo>
                  <a:pt x="438615" y="152400"/>
                  <a:pt x="453073" y="160720"/>
                  <a:pt x="468352" y="167268"/>
                </a:cubicBezTo>
                <a:lnTo>
                  <a:pt x="546410" y="200722"/>
                </a:lnTo>
                <a:cubicBezTo>
                  <a:pt x="557561" y="211873"/>
                  <a:pt x="567248" y="224713"/>
                  <a:pt x="579864" y="234175"/>
                </a:cubicBezTo>
                <a:cubicBezTo>
                  <a:pt x="690749" y="317338"/>
                  <a:pt x="584885" y="226371"/>
                  <a:pt x="680225" y="289931"/>
                </a:cubicBezTo>
                <a:cubicBezTo>
                  <a:pt x="711153" y="310550"/>
                  <a:pt x="739698" y="334536"/>
                  <a:pt x="769435" y="356839"/>
                </a:cubicBezTo>
                <a:lnTo>
                  <a:pt x="814039" y="390292"/>
                </a:lnTo>
                <a:lnTo>
                  <a:pt x="858644" y="423746"/>
                </a:lnTo>
                <a:cubicBezTo>
                  <a:pt x="873512" y="434897"/>
                  <a:pt x="889893" y="444275"/>
                  <a:pt x="903249" y="457200"/>
                </a:cubicBezTo>
                <a:lnTo>
                  <a:pt x="1248937" y="791736"/>
                </a:lnTo>
                <a:cubicBezTo>
                  <a:pt x="1245220" y="780585"/>
                  <a:pt x="1233156" y="769087"/>
                  <a:pt x="1237786" y="758283"/>
                </a:cubicBezTo>
                <a:cubicBezTo>
                  <a:pt x="1246069" y="738956"/>
                  <a:pt x="1267523" y="728546"/>
                  <a:pt x="1282391" y="713678"/>
                </a:cubicBezTo>
                <a:cubicBezTo>
                  <a:pt x="1314168" y="681901"/>
                  <a:pt x="1298863" y="700119"/>
                  <a:pt x="1326996" y="657922"/>
                </a:cubicBezTo>
                <a:cubicBezTo>
                  <a:pt x="1330713" y="643054"/>
                  <a:pt x="1351855" y="620171"/>
                  <a:pt x="1338147" y="613317"/>
                </a:cubicBezTo>
                <a:cubicBezTo>
                  <a:pt x="1324042" y="606264"/>
                  <a:pt x="1314375" y="634322"/>
                  <a:pt x="1304693" y="646770"/>
                </a:cubicBezTo>
                <a:cubicBezTo>
                  <a:pt x="1276143" y="683477"/>
                  <a:pt x="1229288" y="761474"/>
                  <a:pt x="1215483" y="802888"/>
                </a:cubicBezTo>
                <a:cubicBezTo>
                  <a:pt x="1211766" y="814039"/>
                  <a:pt x="1209589" y="825828"/>
                  <a:pt x="1204332" y="836341"/>
                </a:cubicBezTo>
                <a:cubicBezTo>
                  <a:pt x="1190264" y="864478"/>
                  <a:pt x="1180473" y="871352"/>
                  <a:pt x="1159727" y="892097"/>
                </a:cubicBezTo>
                <a:cubicBezTo>
                  <a:pt x="1148576" y="888380"/>
                  <a:pt x="1137576" y="884175"/>
                  <a:pt x="1126274" y="880946"/>
                </a:cubicBezTo>
                <a:cubicBezTo>
                  <a:pt x="1098205" y="872926"/>
                  <a:pt x="1053507" y="863243"/>
                  <a:pt x="1025913" y="858644"/>
                </a:cubicBezTo>
                <a:cubicBezTo>
                  <a:pt x="999987" y="854323"/>
                  <a:pt x="973780" y="851813"/>
                  <a:pt x="947854" y="847492"/>
                </a:cubicBezTo>
                <a:cubicBezTo>
                  <a:pt x="929159" y="844376"/>
                  <a:pt x="910486" y="840938"/>
                  <a:pt x="892098" y="836341"/>
                </a:cubicBezTo>
                <a:cubicBezTo>
                  <a:pt x="880694" y="833490"/>
                  <a:pt x="870119" y="827740"/>
                  <a:pt x="858644" y="825190"/>
                </a:cubicBezTo>
                <a:cubicBezTo>
                  <a:pt x="849539" y="823167"/>
                  <a:pt x="777109" y="815439"/>
                  <a:pt x="758283" y="802888"/>
                </a:cubicBezTo>
                <a:cubicBezTo>
                  <a:pt x="755190" y="800826"/>
                  <a:pt x="758283" y="795453"/>
                  <a:pt x="758283" y="7917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31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805149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10012758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954" y="6488668"/>
            <a:ext cx="33749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j-lt"/>
              </a:rPr>
              <a:t>Code.org</a:t>
            </a:r>
            <a:endParaRPr lang="en-US" dirty="0">
              <a:latin typeface="+mj-lt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It’s Useful</a:t>
            </a:r>
          </a:p>
        </p:txBody>
      </p:sp>
    </p:spTree>
    <p:extLst>
      <p:ext uri="{BB962C8B-B14F-4D97-AF65-F5344CB8AC3E}">
        <p14:creationId xmlns:p14="http://schemas.microsoft.com/office/powerpoint/2010/main" val="96184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444" y="-1068045"/>
            <a:ext cx="9430888" cy="9833337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</a:p>
        </p:txBody>
      </p:sp>
      <p:sp>
        <p:nvSpPr>
          <p:cNvPr id="5" name="TextBox 4"/>
          <p:cNvSpPr txBox="1"/>
          <p:nvPr/>
        </p:nvSpPr>
        <p:spPr>
          <a:xfrm rot="21146160">
            <a:off x="1198389" y="282465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9516" y="1989907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929" y="4785991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399343" y="4315020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27AA9-6BD7-044B-860E-BC2006B6F14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649627"/>
            <a:ext cx="8988425" cy="57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72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 should fit your culture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272B3F-137D-B841-9A87-6BAC0C2B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" y="722235"/>
            <a:ext cx="8703129" cy="61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180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(make it so that) 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15717553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2.blogs.indiewire.com/thompsononhollywood/images/uploads/thompson-on-hollywood/inception3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6"/>
            <a:ext cx="9144000" cy="685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37361" y="2138516"/>
            <a:ext cx="5205313" cy="15485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j-lt"/>
              </a:rPr>
              <a:t>The End?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7ACED-79B4-1A4D-A820-CBC9EE3B3358}"/>
              </a:ext>
            </a:extLst>
          </p:cNvPr>
          <p:cNvSpPr txBox="1"/>
          <p:nvPr/>
        </p:nvSpPr>
        <p:spPr bwMode="auto">
          <a:xfrm>
            <a:off x="5761599" y="4839434"/>
            <a:ext cx="338240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Submit your projects by 6pm!</a:t>
            </a:r>
          </a:p>
        </p:txBody>
      </p:sp>
    </p:spTree>
    <p:extLst>
      <p:ext uri="{BB962C8B-B14F-4D97-AF65-F5344CB8AC3E}">
        <p14:creationId xmlns:p14="http://schemas.microsoft.com/office/powerpoint/2010/main" val="185224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5278" y="160337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</a:p>
        </p:txBody>
      </p:sp>
    </p:spTree>
    <p:extLst>
      <p:ext uri="{BB962C8B-B14F-4D97-AF65-F5344CB8AC3E}">
        <p14:creationId xmlns:p14="http://schemas.microsoft.com/office/powerpoint/2010/main" val="210729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539" y="1240568"/>
            <a:ext cx="6109012" cy="458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8684" y="6094778"/>
            <a:ext cx="806632" cy="4616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1952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1950s</a:t>
            </a:r>
          </a:p>
        </p:txBody>
      </p:sp>
    </p:spTree>
    <p:extLst>
      <p:ext uri="{BB962C8B-B14F-4D97-AF65-F5344CB8AC3E}">
        <p14:creationId xmlns:p14="http://schemas.microsoft.com/office/powerpoint/2010/main" val="58247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(1950s)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“Machines will be capable, within twenty years, of doing any work a man can do.” </a:t>
            </a:r>
          </a:p>
          <a:p>
            <a:pPr algn="r"/>
            <a:r>
              <a:rPr lang="en-US" sz="4000" dirty="0">
                <a:latin typeface="+mj-lt"/>
              </a:rPr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2921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54977" y="5500832"/>
            <a:ext cx="336912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The world is too complex!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(1950s–1980s)</a:t>
            </a:r>
          </a:p>
        </p:txBody>
      </p:sp>
    </p:spTree>
    <p:extLst>
      <p:ext uri="{BB962C8B-B14F-4D97-AF65-F5344CB8AC3E}">
        <p14:creationId xmlns:p14="http://schemas.microsoft.com/office/powerpoint/2010/main" val="1783049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Modern Game of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8A839-E901-6646-86BF-15DABBF3BA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566" y="3082084"/>
            <a:ext cx="3543425" cy="3608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10FB7-6E7F-8B46-A990-EECBA7B9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3251" y="2505401"/>
            <a:ext cx="2587823" cy="267596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E3B1A9C-1793-D64B-89E2-35B3363FC6E7}"/>
              </a:ext>
            </a:extLst>
          </p:cNvPr>
          <p:cNvSpPr/>
          <p:nvPr/>
        </p:nvSpPr>
        <p:spPr>
          <a:xfrm>
            <a:off x="4392386" y="3258839"/>
            <a:ext cx="1077685" cy="7463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5BF1C-2587-454D-ABA2-01451D772B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659" y="1140305"/>
            <a:ext cx="1551652" cy="1551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CF244C-E630-9E43-ADAA-91FF10DD66E3}"/>
              </a:ext>
            </a:extLst>
          </p:cNvPr>
          <p:cNvSpPr txBox="1"/>
          <p:nvPr/>
        </p:nvSpPr>
        <p:spPr bwMode="auto">
          <a:xfrm>
            <a:off x="4392386" y="4120563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2014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5FEFC8-9D40-EA46-ABCE-030405B60D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3250" y="1916131"/>
            <a:ext cx="2587823" cy="5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64E0D-9228-8449-8522-E9F9F9FBA1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793251" y="5181366"/>
            <a:ext cx="2587823" cy="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00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871" y="2165550"/>
            <a:ext cx="3145195" cy="2526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4BE26-2D4C-7A41-9E34-CBCDA09173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2235" y="2000157"/>
            <a:ext cx="4389608" cy="26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8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22235"/>
            <a:ext cx="9144001" cy="61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8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36277"/>
            <a:ext cx="3967843" cy="6121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FA0A9-C5DE-A345-9BF7-93793C781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7842" y="736276"/>
            <a:ext cx="5176157" cy="4275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E9ED0-813C-BA4B-A786-31C200AF4C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4170" y="5044889"/>
            <a:ext cx="2978400" cy="181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F2340-5239-5541-8D91-905EE714CC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8897" y="5044889"/>
            <a:ext cx="2165103" cy="184576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4DE798F-B0EB-724B-AC9A-7FF97EAE320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Computers Making Art</a:t>
            </a:r>
          </a:p>
        </p:txBody>
      </p:sp>
    </p:spTree>
    <p:extLst>
      <p:ext uri="{BB962C8B-B14F-4D97-AF65-F5344CB8AC3E}">
        <p14:creationId xmlns:p14="http://schemas.microsoft.com/office/powerpoint/2010/main" val="187656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630981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4152"/>
            <a:ext cx="9144001" cy="6858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A504EB-C88C-464F-A898-AF7E1FF9A1E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Self-driving Cars</a:t>
            </a:r>
          </a:p>
        </p:txBody>
      </p:sp>
    </p:spTree>
    <p:extLst>
      <p:ext uri="{BB962C8B-B14F-4D97-AF65-F5344CB8AC3E}">
        <p14:creationId xmlns:p14="http://schemas.microsoft.com/office/powerpoint/2010/main" val="152424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195802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[more suspense]</a:t>
            </a:r>
          </a:p>
        </p:txBody>
      </p:sp>
    </p:spTree>
    <p:extLst>
      <p:ext uri="{BB962C8B-B14F-4D97-AF65-F5344CB8AC3E}">
        <p14:creationId xmlns:p14="http://schemas.microsoft.com/office/powerpoint/2010/main" val="65645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8479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Story of Modern AI: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01981-AA5E-1142-BA07-2476BFA677C6}"/>
              </a:ext>
            </a:extLst>
          </p:cNvPr>
          <p:cNvSpPr txBox="1"/>
          <p:nvPr/>
        </p:nvSpPr>
        <p:spPr>
          <a:xfrm>
            <a:off x="0" y="3429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Focus on one problem</a:t>
            </a:r>
          </a:p>
        </p:txBody>
      </p:sp>
    </p:spTree>
    <p:extLst>
      <p:ext uri="{BB962C8B-B14F-4D97-AF65-F5344CB8AC3E}">
        <p14:creationId xmlns:p14="http://schemas.microsoft.com/office/powerpoint/2010/main" val="5931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40" y="846138"/>
            <a:ext cx="5487639" cy="548763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a Harry Potter Sorting Hat</a:t>
            </a:r>
          </a:p>
        </p:txBody>
      </p:sp>
    </p:spTree>
    <p:extLst>
      <p:ext uri="{BB962C8B-B14F-4D97-AF65-F5344CB8AC3E}">
        <p14:creationId xmlns:p14="http://schemas.microsoft.com/office/powerpoint/2010/main" val="1099740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That is a picture 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of a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636" y="4457040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That is a picture 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of a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808" y="4421744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675" y="4559143"/>
            <a:ext cx="1644650" cy="1927225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That is a picture 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of an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3912" y="5107258"/>
            <a:ext cx="307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* It doesn’t have to be correct all of the time</a:t>
            </a:r>
          </a:p>
        </p:txBody>
      </p:sp>
    </p:spTree>
    <p:extLst>
      <p:ext uri="{BB962C8B-B14F-4D97-AF65-F5344CB8AC3E}">
        <p14:creationId xmlns:p14="http://schemas.microsoft.com/office/powerpoint/2010/main" val="142862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98864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number is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738" y="1770926"/>
            <a:ext cx="3621269" cy="37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</a:p>
        </p:txBody>
      </p:sp>
    </p:spTree>
    <p:extLst>
      <p:ext uri="{BB962C8B-B14F-4D97-AF65-F5344CB8AC3E}">
        <p14:creationId xmlns:p14="http://schemas.microsoft.com/office/powerpoint/2010/main" val="1479360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3088"/>
            <a:ext cx="3340100" cy="374015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What number is this?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8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5150" y="1281080"/>
          <a:ext cx="5486400" cy="4175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How about now?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6779" y="819415"/>
            <a:ext cx="30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What a computer sees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6143" y="5918205"/>
            <a:ext cx="270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What a human sees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44" y="2332904"/>
            <a:ext cx="3324024" cy="35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is it easy for Humans?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722235"/>
            <a:ext cx="6508421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667" y="5696690"/>
            <a:ext cx="5752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About 30% of your cortex is used from vision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3% is used to process hearing</a:t>
            </a:r>
          </a:p>
        </p:txBody>
      </p:sp>
    </p:spTree>
    <p:extLst>
      <p:ext uri="{BB962C8B-B14F-4D97-AF65-F5344CB8AC3E}">
        <p14:creationId xmlns:p14="http://schemas.microsoft.com/office/powerpoint/2010/main" val="266594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hard to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1" y="795827"/>
            <a:ext cx="3664481" cy="3664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4533900"/>
            <a:ext cx="72635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HarryHat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ConsoleProgram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{</a:t>
            </a:r>
          </a:p>
          <a:p>
            <a:endParaRPr lang="en-US" sz="2000" dirty="0"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    </a:t>
            </a:r>
            <a:r>
              <a:rPr lang="en-US" sz="20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0432FF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Todo</a:t>
            </a:r>
            <a:r>
              <a:rPr lang="en-US" sz="2000" dirty="0">
                <a:solidFill>
                  <a:srgbClr val="0432FF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: Write program</a:t>
            </a:r>
            <a:r>
              <a:rPr lang="en-US" sz="20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 }</a:t>
            </a:r>
          </a:p>
          <a:p>
            <a:endParaRPr lang="en-US" sz="2000" dirty="0"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Freeform 6"/>
          <p:cNvSpPr/>
          <p:nvPr/>
        </p:nvSpPr>
        <p:spPr>
          <a:xfrm>
            <a:off x="3696526" y="2442259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105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Perhaps there is an insight?</a:t>
            </a:r>
          </a:p>
        </p:txBody>
      </p:sp>
    </p:spTree>
    <p:extLst>
      <p:ext uri="{BB962C8B-B14F-4D97-AF65-F5344CB8AC3E}">
        <p14:creationId xmlns:p14="http://schemas.microsoft.com/office/powerpoint/2010/main" val="669904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ng\Desktop\iStock_000005809739XSmall-1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480" y="3313785"/>
            <a:ext cx="3252637" cy="32432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9905" y="1393535"/>
            <a:ext cx="7757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Much </a:t>
            </a:r>
            <a:r>
              <a:rPr lang="en-US" sz="3200" b="0" i="0" dirty="0">
                <a:solidFill>
                  <a:schemeClr val="bg1"/>
                </a:solidFill>
                <a:latin typeface="+mj-lt"/>
                <a:cs typeface="Arial" pitchFamily="34" charset="0"/>
              </a:rPr>
              <a:t>of perception in the brain can be explained with a single 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learning algorithm. </a:t>
            </a:r>
            <a:endParaRPr lang="en-US" sz="3200" b="0" i="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4550" y="6403473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[Andrew Ng]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</a:p>
        </p:txBody>
      </p:sp>
    </p:spTree>
    <p:extLst>
      <p:ext uri="{BB962C8B-B14F-4D97-AF65-F5344CB8AC3E}">
        <p14:creationId xmlns:p14="http://schemas.microsoft.com/office/powerpoint/2010/main" val="767056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6B902-554D-AA45-BB68-AE8E17AF37A3}"/>
              </a:ext>
            </a:extLst>
          </p:cNvPr>
          <p:cNvSpPr txBox="1"/>
          <p:nvPr/>
        </p:nvSpPr>
        <p:spPr>
          <a:xfrm>
            <a:off x="7774550" y="6403473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[Andrew Ng]</a:t>
            </a:r>
          </a:p>
        </p:txBody>
      </p:sp>
    </p:spTree>
    <p:extLst>
      <p:ext uri="{BB962C8B-B14F-4D97-AF65-F5344CB8AC3E}">
        <p14:creationId xmlns:p14="http://schemas.microsoft.com/office/powerpoint/2010/main" val="581808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26AEA-23CB-3746-A123-AA1797956EE6}"/>
              </a:ext>
            </a:extLst>
          </p:cNvPr>
          <p:cNvSpPr txBox="1"/>
          <p:nvPr/>
        </p:nvSpPr>
        <p:spPr>
          <a:xfrm>
            <a:off x="7774550" y="6403473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[Andrew Ng]</a:t>
            </a:r>
          </a:p>
        </p:txBody>
      </p:sp>
    </p:spTree>
    <p:extLst>
      <p:ext uri="{BB962C8B-B14F-4D97-AF65-F5344CB8AC3E}">
        <p14:creationId xmlns:p14="http://schemas.microsoft.com/office/powerpoint/2010/main" val="969171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24654" y="657004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>
                <a:solidFill>
                  <a:srgbClr val="FFFFFF"/>
                </a:solidFill>
                <a:latin typeface="Arial" charset="0"/>
              </a:rPr>
              <a:t>]</a:t>
            </a:r>
          </a:p>
        </p:txBody>
      </p:sp>
      <p:grpSp>
        <p:nvGrpSpPr>
          <p:cNvPr id="3" name="Group 22"/>
          <p:cNvGrpSpPr/>
          <p:nvPr/>
        </p:nvGrpSpPr>
        <p:grpSpPr>
          <a:xfrm>
            <a:off x="482988" y="1091056"/>
            <a:ext cx="8236752" cy="2683589"/>
            <a:chOff x="312040" y="848027"/>
            <a:chExt cx="8236752" cy="2683589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>
                  <a:solidFill>
                    <a:srgbClr val="FFFFFF"/>
                  </a:solidFill>
                  <a:latin typeface="Arial" charset="0"/>
                </a:rPr>
                <a:t>Seeing with your tongue</a:t>
              </a: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>
                  <a:solidFill>
                    <a:srgbClr val="FFFFFF"/>
                  </a:solidFill>
                  <a:latin typeface="Arial" charset="0"/>
                </a:rPr>
                <a:t>Human echolocation (sonar)</a:t>
              </a: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981388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4665" y="3866173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17047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>
                <a:solidFill>
                  <a:srgbClr val="FFFFFF"/>
                </a:solidFill>
                <a:latin typeface="Arial" charset="0"/>
              </a:rPr>
              <a:t>Haptic</a:t>
            </a:r>
            <a:r>
              <a:rPr lang="en-US" dirty="0">
                <a:solidFill>
                  <a:srgbClr val="FFFFFF"/>
                </a:solidFill>
                <a:latin typeface="Arial" charset="0"/>
              </a:rPr>
              <a:t> belt: Direction sense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99207" y="609366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Implanting a 3</a:t>
            </a:r>
            <a:r>
              <a:rPr lang="en-US" baseline="30000" dirty="0">
                <a:solidFill>
                  <a:srgbClr val="FFFFFF"/>
                </a:solidFill>
                <a:latin typeface="Arial" charset="0"/>
              </a:rPr>
              <a:t>rd</a:t>
            </a:r>
            <a:r>
              <a:rPr lang="en-US" dirty="0">
                <a:solidFill>
                  <a:srgbClr val="FFFFFF"/>
                </a:solidFill>
                <a:latin typeface="Arial" charset="0"/>
              </a:rPr>
              <a:t> eye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Sensor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560176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69DAD0-E255-414E-A71C-91AB54FBB469}"/>
              </a:ext>
            </a:extLst>
          </p:cNvPr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D4D67-3187-424E-B117-5B9241C29D8F}"/>
              </a:ext>
            </a:extLst>
          </p:cNvPr>
          <p:cNvSpPr txBox="1"/>
          <p:nvPr/>
        </p:nvSpPr>
        <p:spPr bwMode="auto">
          <a:xfrm>
            <a:off x="2639419" y="5542670"/>
            <a:ext cx="38651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5C777-E510-0E4B-A852-2F0697176658}"/>
              </a:ext>
            </a:extLst>
          </p:cNvPr>
          <p:cNvSpPr txBox="1"/>
          <p:nvPr/>
        </p:nvSpPr>
        <p:spPr>
          <a:xfrm>
            <a:off x="0" y="88212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Story of Modern AI:</a:t>
            </a:r>
          </a:p>
        </p:txBody>
      </p:sp>
    </p:spTree>
    <p:extLst>
      <p:ext uri="{BB962C8B-B14F-4D97-AF65-F5344CB8AC3E}">
        <p14:creationId xmlns:p14="http://schemas.microsoft.com/office/powerpoint/2010/main" val="1409902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882" y="1183284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</p:spTree>
    <p:extLst>
      <p:ext uri="{BB962C8B-B14F-4D97-AF65-F5344CB8AC3E}">
        <p14:creationId xmlns:p14="http://schemas.microsoft.com/office/powerpoint/2010/main" val="507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323" y="0"/>
            <a:ext cx="12192000" cy="6858000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1332218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062001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329494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9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9805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952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0636" y="1052030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3" y="3572389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76" y="1217504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13022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8" y="3556000"/>
            <a:ext cx="1206161" cy="6203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1935" y="317330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087" y="1321037"/>
            <a:ext cx="6687794" cy="5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39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1979114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28744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493056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43024"/>
            <a:ext cx="1630144" cy="904340"/>
            <a:chOff x="1824256" y="3724024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93386" y="3826944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587" y="315279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2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849948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9969" y="5352044"/>
            <a:ext cx="4245967" cy="1323439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+= input0 * weight0;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+= input1 * weight1;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+= input2 * weight2;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+= input3 * weight3;</a:t>
            </a:r>
          </a:p>
        </p:txBody>
      </p:sp>
    </p:spTree>
    <p:extLst>
      <p:ext uri="{BB962C8B-B14F-4D97-AF65-F5344CB8AC3E}">
        <p14:creationId xmlns:p14="http://schemas.microsoft.com/office/powerpoint/2010/main" val="7322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5575252" y="2622231"/>
            <a:ext cx="3046014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Filter and Output</a:t>
            </a:r>
          </a:p>
        </p:txBody>
      </p:sp>
    </p:spTree>
    <p:extLst>
      <p:ext uri="{BB962C8B-B14F-4D97-AF65-F5344CB8AC3E}">
        <p14:creationId xmlns:p14="http://schemas.microsoft.com/office/powerpoint/2010/main" val="1777086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956" y="4350386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1130650" y="1504848"/>
            <a:ext cx="3217191" cy="1790904"/>
            <a:chOff x="145290" y="1664708"/>
            <a:chExt cx="8234031" cy="458361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Freeform 61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6" name="Oval 65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48" y="1445394"/>
            <a:ext cx="3256186" cy="1679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3870" y="4855559"/>
            <a:ext cx="987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+mj-lt"/>
              </a:rPr>
              <a:t>???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8C7DB6E-5063-DA40-AFA6-3DA67EFB3F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Biological Basis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84099-B4DE-3B48-AD21-148FCC61906F}"/>
              </a:ext>
            </a:extLst>
          </p:cNvPr>
          <p:cNvSpPr txBox="1"/>
          <p:nvPr/>
        </p:nvSpPr>
        <p:spPr bwMode="auto">
          <a:xfrm>
            <a:off x="424805" y="1148268"/>
            <a:ext cx="13199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neuron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1B636-25D4-A54E-AF6F-0F6032C05485}"/>
              </a:ext>
            </a:extLst>
          </p:cNvPr>
          <p:cNvSpPr txBox="1"/>
          <p:nvPr/>
        </p:nvSpPr>
        <p:spPr bwMode="auto">
          <a:xfrm>
            <a:off x="482486" y="3455410"/>
            <a:ext cx="35186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Your brain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(actually, probably someone else’s brain)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934B945-2E77-D443-BBA2-29694E48F3DA}"/>
              </a:ext>
            </a:extLst>
          </p:cNvPr>
          <p:cNvSpPr/>
          <p:nvPr/>
        </p:nvSpPr>
        <p:spPr>
          <a:xfrm>
            <a:off x="4572000" y="2053882"/>
            <a:ext cx="408214" cy="5818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5B5B5A-9687-0E44-AA85-D1DA656CC05F}"/>
              </a:ext>
            </a:extLst>
          </p:cNvPr>
          <p:cNvSpPr/>
          <p:nvPr/>
        </p:nvSpPr>
        <p:spPr>
          <a:xfrm>
            <a:off x="4572000" y="4961600"/>
            <a:ext cx="408214" cy="5818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7590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46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6562" y="6206524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59215" y="6195808"/>
            <a:ext cx="219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27800" y="6229250"/>
            <a:ext cx="2187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33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BCB35D2-BCF2-D048-AB36-2C45A1FB0415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895E28-E626-A147-84DC-AB38179FC781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40B055-5D6C-9440-8E63-F7B63D5EEFCD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0" name="Rectangle 2">
            <a:extLst>
              <a:ext uri="{FF2B5EF4-FFF2-40B4-BE49-F238E27FC236}">
                <a16:creationId xmlns:a16="http://schemas.microsoft.com/office/drawing/2014/main" id="{546875D0-588B-E54B-B92B-958047A9982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</p:spTree>
    <p:extLst>
      <p:ext uri="{BB962C8B-B14F-4D97-AF65-F5344CB8AC3E}">
        <p14:creationId xmlns:p14="http://schemas.microsoft.com/office/powerpoint/2010/main" val="146248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F5429-1D6E-0C43-8BC2-79ADF74F65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741C42-B70E-7D46-B2B4-67B082489AE9}"/>
              </a:ext>
            </a:extLst>
          </p:cNvPr>
          <p:cNvSpPr txBox="1"/>
          <p:nvPr/>
        </p:nvSpPr>
        <p:spPr bwMode="auto">
          <a:xfrm>
            <a:off x="4792180" y="4243502"/>
            <a:ext cx="2108269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048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EE824A4-BAD7-2D4F-9A36-487FA2B9ADB3}"/>
              </a:ext>
            </a:extLst>
          </p:cNvPr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B2B93-560F-ED41-B8F1-398011C84037}"/>
              </a:ext>
            </a:extLst>
          </p:cNvPr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8E6774B-3CAB-BA4F-BC4B-026C28B696A5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F3CD67-38A8-0A40-9781-08F866BEDB3B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7D4269-A4C7-6A49-BFE6-6D5863420354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8E56D5CF-CFF4-6643-BAE3-A2306E8F274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</p:spTree>
    <p:extLst>
      <p:ext uri="{BB962C8B-B14F-4D97-AF65-F5344CB8AC3E}">
        <p14:creationId xmlns:p14="http://schemas.microsoft.com/office/powerpoint/2010/main" val="1977961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530FD22-91DB-234F-869F-113F127E2A85}"/>
              </a:ext>
            </a:extLst>
          </p:cNvPr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0D297-E351-E441-993B-5CBF18CE4FDE}"/>
              </a:ext>
            </a:extLst>
          </p:cNvPr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F921D4C-0755-2B41-9A7D-E31076341F25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6964E9-BCB5-6842-984B-05F9E8D071D3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2337EE-80F0-F549-B0CF-6C488F61EEAE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4" name="Rectangle 2">
            <a:extLst>
              <a:ext uri="{FF2B5EF4-FFF2-40B4-BE49-F238E27FC236}">
                <a16:creationId xmlns:a16="http://schemas.microsoft.com/office/drawing/2014/main" id="{04506BC5-A5ED-C64E-9E60-FA87685E6C2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</p:spTree>
    <p:extLst>
      <p:ext uri="{BB962C8B-B14F-4D97-AF65-F5344CB8AC3E}">
        <p14:creationId xmlns:p14="http://schemas.microsoft.com/office/powerpoint/2010/main" val="5555371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59A038-28E5-8E4E-94F1-23AF90725A1E}"/>
              </a:ext>
            </a:extLst>
          </p:cNvPr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FC2C6F-1857-594E-B7D9-265854E720BB}"/>
              </a:ext>
            </a:extLst>
          </p:cNvPr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70D23C8-8038-4843-B5DB-91E4444CB6B9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A9DF2A-665E-1D42-B220-E8DE492DEA25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5BA1C5-22E7-BB43-8A79-895BCCB61FBD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CCB4E27E-760E-5A46-89E5-BF2503BD794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179D5115-A9F9-A54C-A0AB-33986183B282}"/>
              </a:ext>
            </a:extLst>
          </p:cNvPr>
          <p:cNvSpPr/>
          <p:nvPr/>
        </p:nvSpPr>
        <p:spPr>
          <a:xfrm>
            <a:off x="5791201" y="1032991"/>
            <a:ext cx="3207668" cy="1326185"/>
          </a:xfrm>
          <a:prstGeom prst="wedgeEllipseCallout">
            <a:avLst>
              <a:gd name="adj1" fmla="val -24905"/>
              <a:gd name="adj2" fmla="val 101900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one!</a:t>
            </a:r>
          </a:p>
        </p:txBody>
      </p:sp>
    </p:spTree>
    <p:extLst>
      <p:ext uri="{BB962C8B-B14F-4D97-AF65-F5344CB8AC3E}">
        <p14:creationId xmlns:p14="http://schemas.microsoft.com/office/powerpoint/2010/main" val="18020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5009"/>
            <a:ext cx="9144000" cy="4928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172200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B1487A9-BA7B-A54E-8B5C-B62F382374D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Can Try </a:t>
            </a:r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It Yourself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1328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51547" y="957996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35" y="3297934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995" y="1650202"/>
            <a:ext cx="3250859" cy="3250859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Idea: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883806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E933D9-DC64-F644-A296-62DAD636D54B}"/>
              </a:ext>
            </a:extLst>
          </p:cNvPr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36853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5964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1" y="1512105"/>
            <a:ext cx="3250859" cy="3250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3228" y="2048108"/>
            <a:ext cx="531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Neural Networks gets their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intelligence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 from its sliders (aka its weights)</a:t>
            </a:r>
          </a:p>
        </p:txBody>
      </p:sp>
    </p:spTree>
    <p:extLst>
      <p:ext uri="{BB962C8B-B14F-4D97-AF65-F5344CB8AC3E}">
        <p14:creationId xmlns:p14="http://schemas.microsoft.com/office/powerpoint/2010/main" val="408348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Neural Network</a:t>
            </a: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6562" y="6206524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59215" y="6195808"/>
            <a:ext cx="219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27800" y="6229250"/>
            <a:ext cx="2187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210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Neural Network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10808392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41" y="3607141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1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40624"/>
            <a:ext cx="889131" cy="44216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1228" y="2763957"/>
            <a:ext cx="889131" cy="442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1893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7102" y="3229597"/>
            <a:ext cx="889131" cy="4421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2" name="Rectangle 41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3EEA45-CC9B-B84C-B4B6-05423ED23D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sp>
        <p:nvSpPr>
          <p:cNvPr id="49" name="Oval Callout 48">
            <a:extLst>
              <a:ext uri="{FF2B5EF4-FFF2-40B4-BE49-F238E27FC236}">
                <a16:creationId xmlns:a16="http://schemas.microsoft.com/office/drawing/2014/main" id="{366F267A-B21A-3C46-A4D4-0C34252F4387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61AF8348-1AD2-CF40-A7C0-AF0BB18E6CB9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52" name="Oval Callout 51">
            <a:extLst>
              <a:ext uri="{FF2B5EF4-FFF2-40B4-BE49-F238E27FC236}">
                <a16:creationId xmlns:a16="http://schemas.microsoft.com/office/drawing/2014/main" id="{008292A1-C5A9-1544-AE45-03E221E3F884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Ill adjust my sliders so that I do better.</a:t>
            </a:r>
          </a:p>
        </p:txBody>
      </p:sp>
    </p:spTree>
    <p:extLst>
      <p:ext uri="{BB962C8B-B14F-4D97-AF65-F5344CB8AC3E}">
        <p14:creationId xmlns:p14="http://schemas.microsoft.com/office/powerpoint/2010/main" val="15178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sp>
        <p:nvSpPr>
          <p:cNvPr id="33" name="Oval Callout 32">
            <a:extLst>
              <a:ext uri="{FF2B5EF4-FFF2-40B4-BE49-F238E27FC236}">
                <a16:creationId xmlns:a16="http://schemas.microsoft.com/office/drawing/2014/main" id="{7F6E45D0-D0C9-3C4A-B6D4-216995348E24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4" name="Oval Callout 33">
            <a:extLst>
              <a:ext uri="{FF2B5EF4-FFF2-40B4-BE49-F238E27FC236}">
                <a16:creationId xmlns:a16="http://schemas.microsoft.com/office/drawing/2014/main" id="{889CCD84-4A88-E84D-B5CD-05C78A6334B5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92F2F55A-4517-5842-ADD9-E1A023D04B14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Ill adjust my sliders so that I do better.</a:t>
            </a:r>
          </a:p>
        </p:txBody>
      </p:sp>
    </p:spTree>
    <p:extLst>
      <p:ext uri="{BB962C8B-B14F-4D97-AF65-F5344CB8AC3E}">
        <p14:creationId xmlns:p14="http://schemas.microsoft.com/office/powerpoint/2010/main" val="253832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2E6B00-8A8F-814A-B665-7A22C8B6AC4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6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682" y="3244977"/>
            <a:ext cx="825005" cy="424288"/>
          </a:xfrm>
          <a:prstGeom prst="rect">
            <a:avLst/>
          </a:prstGeom>
        </p:spPr>
      </p:pic>
      <p:sp>
        <p:nvSpPr>
          <p:cNvPr id="47" name="Oval Callout 46">
            <a:extLst>
              <a:ext uri="{FF2B5EF4-FFF2-40B4-BE49-F238E27FC236}">
                <a16:creationId xmlns:a16="http://schemas.microsoft.com/office/drawing/2014/main" id="{509BBAC8-D7E1-FB4F-9F8B-C3FAB9C9C386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E93C91CC-BE5C-084D-966D-7D59EF9E4C51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Woohoo, I got it right!!</a:t>
            </a:r>
          </a:p>
        </p:txBody>
      </p:sp>
    </p:spTree>
    <p:extLst>
      <p:ext uri="{BB962C8B-B14F-4D97-AF65-F5344CB8AC3E}">
        <p14:creationId xmlns:p14="http://schemas.microsoft.com/office/powerpoint/2010/main" val="17685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470A68-0659-064C-89E5-FC33F847818D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sp>
        <p:nvSpPr>
          <p:cNvPr id="34" name="Oval Callout 33">
            <a:extLst>
              <a:ext uri="{FF2B5EF4-FFF2-40B4-BE49-F238E27FC236}">
                <a16:creationId xmlns:a16="http://schemas.microsoft.com/office/drawing/2014/main" id="{68A692E7-96EB-294D-B321-C5FEEC0CF491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C656AE74-4AFA-194E-BAFD-66CE33A93E08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B83F7701-ADFB-5942-AA0E-E5405FA89590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I’ll adjust my sliders so that I do better.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D5785E1-774B-0F4B-9720-2A47A0413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26297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36885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05438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76429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38" name="Oval Callout 37">
            <a:extLst>
              <a:ext uri="{FF2B5EF4-FFF2-40B4-BE49-F238E27FC236}">
                <a16:creationId xmlns:a16="http://schemas.microsoft.com/office/drawing/2014/main" id="{5A66090C-3270-4A4D-B2FB-3038CD02D4DF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6" name="Oval Callout 55">
            <a:extLst>
              <a:ext uri="{FF2B5EF4-FFF2-40B4-BE49-F238E27FC236}">
                <a16:creationId xmlns:a16="http://schemas.microsoft.com/office/drawing/2014/main" id="{F87F2032-845F-0B4B-BEC2-A650505684F3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59" name="Oval Callout 58">
            <a:extLst>
              <a:ext uri="{FF2B5EF4-FFF2-40B4-BE49-F238E27FC236}">
                <a16:creationId xmlns:a16="http://schemas.microsoft.com/office/drawing/2014/main" id="{CCCBF1FD-E524-9540-8219-B7EF8C6BB5EB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I’ll adjust my sliders so that I do better.</a:t>
            </a:r>
          </a:p>
        </p:txBody>
      </p:sp>
    </p:spTree>
    <p:extLst>
      <p:ext uri="{BB962C8B-B14F-4D97-AF65-F5344CB8AC3E}">
        <p14:creationId xmlns:p14="http://schemas.microsoft.com/office/powerpoint/2010/main" val="64968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2312113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Study Hard!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7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Train on 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96" y="722235"/>
            <a:ext cx="7303625" cy="58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73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/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756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788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2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3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609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309974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669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Sliders</a:t>
            </a:r>
          </a:p>
        </p:txBody>
      </p:sp>
    </p:spTree>
    <p:extLst>
      <p:ext uri="{BB962C8B-B14F-4D97-AF65-F5344CB8AC3E}">
        <p14:creationId xmlns:p14="http://schemas.microsoft.com/office/powerpoint/2010/main" val="1680368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+mj-lt"/>
              </a:rPr>
              <a:t>Woah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… that</a:t>
            </a:r>
            <a:r>
              <a:rPr lang="fr-FR" sz="3600" dirty="0">
                <a:solidFill>
                  <a:schemeClr val="bg1"/>
                </a:solidFill>
                <a:latin typeface="+mj-lt"/>
              </a:rPr>
              <a:t>’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s like a brain…</a:t>
            </a:r>
          </a:p>
        </p:txBody>
      </p:sp>
    </p:spTree>
    <p:extLst>
      <p:ext uri="{BB962C8B-B14F-4D97-AF65-F5344CB8AC3E}">
        <p14:creationId xmlns:p14="http://schemas.microsoft.com/office/powerpoint/2010/main" val="6316041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13098984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…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mustelus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American smooth dogfish,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canis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Florida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norrisi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shark, reef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Triaenodon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obseus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Atlantic spiny dogfish,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acanthias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Pacific spiny dogfish,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suckleyi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hammerhead, hammerhead shark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smooth hammerhead,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zygaena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smalleye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hammerhead,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tudes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shovelhead,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bonnethead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bonnet shark,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tiburo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angel shark, angelfish,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monkfish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electric ray, crampfish,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numbfish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torpedo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smalltooth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sawfish,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Pristis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pectinatus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g</a:t>
            </a:r>
            <a:r>
              <a:rPr lang="is-IS" sz="1400" dirty="0">
                <a:solidFill>
                  <a:prstClr val="white"/>
                </a:solidFill>
                <a:latin typeface="+mj-lt"/>
              </a:rPr>
              <a:t>uitarfish</a:t>
            </a: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+mj-lt"/>
              </a:rPr>
              <a:t>roughtail</a:t>
            </a:r>
            <a:r>
              <a:rPr lang="tr-TR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+mj-lt"/>
              </a:rPr>
              <a:t>stingray</a:t>
            </a:r>
            <a:r>
              <a:rPr lang="tr-TR" sz="1400" dirty="0">
                <a:solidFill>
                  <a:prstClr val="white"/>
                </a:solidFill>
                <a:latin typeface="+mj-lt"/>
              </a:rPr>
              <a:t>, </a:t>
            </a:r>
            <a:r>
              <a:rPr lang="tr-TR" sz="1400" dirty="0" err="1">
                <a:solidFill>
                  <a:prstClr val="white"/>
                </a:solidFill>
                <a:latin typeface="+mj-lt"/>
              </a:rPr>
              <a:t>Dasyatis</a:t>
            </a:r>
            <a:r>
              <a:rPr lang="tr-TR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+mj-lt"/>
              </a:rPr>
              <a:t>centroura</a:t>
            </a:r>
            <a:endParaRPr lang="tr-TR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+mj-lt"/>
              </a:rPr>
              <a:t>butterfly</a:t>
            </a:r>
            <a:r>
              <a:rPr lang="tr-TR" sz="1400" dirty="0">
                <a:solidFill>
                  <a:prstClr val="white"/>
                </a:solidFill>
                <a:latin typeface="+mj-lt"/>
              </a:rPr>
              <a:t>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eagle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spotted eagle ray, spotted ray,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Aetobatus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narinari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cownose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ray, cow-nosed ray,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Rhinoptera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bonasus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manta, manta ray, devilfish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Atlantic manta, Manta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birostris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devil ray,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Mobula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hypostoma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grey skate, gray skate, Raja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batis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little skate, Raja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erinacea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807" y="24757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584" y="24757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857" y="24757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3413" y="3960111"/>
            <a:ext cx="1266615" cy="97854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170807" y="2167878"/>
            <a:ext cx="117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>
                <a:solidFill>
                  <a:prstClr val="white"/>
                </a:solidFill>
                <a:latin typeface="+mj-lt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0807" y="3599403"/>
            <a:ext cx="136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 err="1">
                <a:solidFill>
                  <a:prstClr val="white"/>
                </a:solidFill>
                <a:latin typeface="+mj-lt"/>
              </a:rPr>
              <a:t>Mantaray</a:t>
            </a:r>
            <a:endParaRPr lang="en-US" sz="24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0807" y="39687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02857" y="39687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B30CCF8-C893-914E-9956-9B07EE6DE66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ImageNet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6651E2-B26D-774E-A11B-E42CFAA10844}"/>
              </a:ext>
            </a:extLst>
          </p:cNvPr>
          <p:cNvSpPr/>
          <p:nvPr/>
        </p:nvSpPr>
        <p:spPr>
          <a:xfrm>
            <a:off x="649048" y="4267928"/>
            <a:ext cx="2835253" cy="19785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44A62F-26A2-1C4F-A238-A0A71CFBE710}"/>
              </a:ext>
            </a:extLst>
          </p:cNvPr>
          <p:cNvSpPr/>
          <p:nvPr/>
        </p:nvSpPr>
        <p:spPr>
          <a:xfrm>
            <a:off x="649048" y="5569387"/>
            <a:ext cx="2835253" cy="19785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638FD-3C5F-D549-B851-4F2BDC2D357B}"/>
              </a:ext>
            </a:extLst>
          </p:cNvPr>
          <p:cNvSpPr/>
          <p:nvPr/>
        </p:nvSpPr>
        <p:spPr>
          <a:xfrm>
            <a:off x="5606321" y="4085220"/>
            <a:ext cx="497605" cy="68914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F85D0-7728-DD4C-9EF8-5490CF7625AA}"/>
              </a:ext>
            </a:extLst>
          </p:cNvPr>
          <p:cNvSpPr/>
          <p:nvPr/>
        </p:nvSpPr>
        <p:spPr>
          <a:xfrm>
            <a:off x="6510584" y="3953401"/>
            <a:ext cx="1266615" cy="68605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999ADE-489C-C44E-B305-38E952069E45}"/>
              </a:ext>
            </a:extLst>
          </p:cNvPr>
          <p:cNvSpPr/>
          <p:nvPr/>
        </p:nvSpPr>
        <p:spPr>
          <a:xfrm>
            <a:off x="7913809" y="3979485"/>
            <a:ext cx="1203168" cy="86983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4D074-08C7-6346-8507-3413DAADDC60}"/>
              </a:ext>
            </a:extLst>
          </p:cNvPr>
          <p:cNvSpPr/>
          <p:nvPr/>
        </p:nvSpPr>
        <p:spPr>
          <a:xfrm>
            <a:off x="7804495" y="2720715"/>
            <a:ext cx="1009721" cy="57755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26394A-E933-E14F-AD63-26B96371B14D}"/>
              </a:ext>
            </a:extLst>
          </p:cNvPr>
          <p:cNvSpPr/>
          <p:nvPr/>
        </p:nvSpPr>
        <p:spPr>
          <a:xfrm>
            <a:off x="6639030" y="2880920"/>
            <a:ext cx="1009721" cy="41735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F5D068-E75E-D747-811A-C47AE1D07FD8}"/>
              </a:ext>
            </a:extLst>
          </p:cNvPr>
          <p:cNvSpPr/>
          <p:nvPr/>
        </p:nvSpPr>
        <p:spPr>
          <a:xfrm>
            <a:off x="6994018" y="3011647"/>
            <a:ext cx="654733" cy="23372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F5C4A1-A32E-1F44-8982-9A4E3AA904B3}"/>
              </a:ext>
            </a:extLst>
          </p:cNvPr>
          <p:cNvSpPr/>
          <p:nvPr/>
        </p:nvSpPr>
        <p:spPr>
          <a:xfrm>
            <a:off x="5589930" y="2550751"/>
            <a:ext cx="752160" cy="62716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037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18" grpId="0" animBg="1"/>
      <p:bldP spid="22" grpId="0" animBg="1"/>
      <p:bldP spid="2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5814" y="587394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2654" y="1607324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9270" y="587394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628740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+mj-lt"/>
              </a:rPr>
              <a:t>Le, et al., </a:t>
            </a:r>
            <a:r>
              <a:rPr lang="en-US" sz="1800" i="1" dirty="0">
                <a:solidFill>
                  <a:prstClr val="white"/>
                </a:solidFill>
                <a:latin typeface="+mj-lt"/>
              </a:rPr>
              <a:t>Building high-level features using large-scale unsupervised learning</a:t>
            </a:r>
            <a:r>
              <a:rPr lang="en-US" sz="1800" dirty="0">
                <a:solidFill>
                  <a:prstClr val="white"/>
                </a:solidFill>
                <a:latin typeface="+mj-lt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764" y="1618475"/>
            <a:ext cx="364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Pre Neural Networks (2012)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3707" y="3960014"/>
            <a:ext cx="2460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GoogLeNet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(2015)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5EA6-B349-2A4D-A1EA-3E5704563990}"/>
              </a:ext>
            </a:extLst>
          </p:cNvPr>
          <p:cNvSpPr txBox="1"/>
          <p:nvPr/>
        </p:nvSpPr>
        <p:spPr>
          <a:xfrm>
            <a:off x="1503707" y="2902451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72C1D-621B-114B-94BF-4FA354BDD1ED}"/>
              </a:ext>
            </a:extLst>
          </p:cNvPr>
          <p:cNvSpPr txBox="1"/>
          <p:nvPr/>
        </p:nvSpPr>
        <p:spPr>
          <a:xfrm>
            <a:off x="0" y="60314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+mj-lt"/>
              </a:rPr>
              <a:t>Szegedy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et al, Going Deeper With Convolutions, CVPR 2015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8C4B5-1216-FD42-9B50-07F1201B8830}"/>
              </a:ext>
            </a:extLst>
          </p:cNvPr>
          <p:cNvSpPr txBox="1"/>
          <p:nvPr/>
        </p:nvSpPr>
        <p:spPr>
          <a:xfrm>
            <a:off x="4574063" y="396001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55C0A0-335C-3049-88D4-E399A98A4537}"/>
              </a:ext>
            </a:extLst>
          </p:cNvPr>
          <p:cNvSpPr txBox="1"/>
          <p:nvPr/>
        </p:nvSpPr>
        <p:spPr>
          <a:xfrm>
            <a:off x="4574063" y="2902451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73.1%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CE30B-48BB-1B44-8C10-B630771361DF}"/>
              </a:ext>
            </a:extLst>
          </p:cNvPr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http://image-</a:t>
            </a:r>
            <a:r>
              <a:rPr lang="en-US" sz="1800" dirty="0" err="1">
                <a:solidFill>
                  <a:schemeClr val="bg1"/>
                </a:solidFill>
                <a:latin typeface="+mj-lt"/>
              </a:rPr>
              <a:t>net.org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/challenges/LSVRC/2017/results</a:t>
            </a:r>
          </a:p>
        </p:txBody>
      </p:sp>
    </p:spTree>
    <p:extLst>
      <p:ext uri="{BB962C8B-B14F-4D97-AF65-F5344CB8AC3E}">
        <p14:creationId xmlns:p14="http://schemas.microsoft.com/office/powerpoint/2010/main" val="2120064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C81A4-3741-AF4D-8B97-CD21D8E98AEF}"/>
              </a:ext>
            </a:extLst>
          </p:cNvPr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</a:rPr>
              <a:t>1 Trillion Artificial Neurons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9F055-9885-484F-B764-3EC9CBB06869}"/>
              </a:ext>
            </a:extLst>
          </p:cNvPr>
          <p:cNvSpPr txBox="1"/>
          <p:nvPr/>
        </p:nvSpPr>
        <p:spPr bwMode="auto">
          <a:xfrm>
            <a:off x="2460617" y="5864349"/>
            <a:ext cx="476842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(btw, human brains have 1 billion neurons)</a:t>
            </a:r>
          </a:p>
        </p:txBody>
      </p:sp>
    </p:spTree>
    <p:extLst>
      <p:ext uri="{BB962C8B-B14F-4D97-AF65-F5344CB8AC3E}">
        <p14:creationId xmlns:p14="http://schemas.microsoft.com/office/powerpoint/2010/main" val="2947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+mj-lt"/>
              </a:rPr>
              <a:t>Le, et al., </a:t>
            </a:r>
            <a:r>
              <a:rPr lang="en-US" sz="1800" i="1" dirty="0">
                <a:solidFill>
                  <a:prstClr val="white"/>
                </a:solidFill>
                <a:latin typeface="+mj-lt"/>
              </a:rPr>
              <a:t>Building high-level features using large-scale unsupervised learning</a:t>
            </a:r>
            <a:r>
              <a:rPr lang="en-US" sz="1800" dirty="0">
                <a:solidFill>
                  <a:prstClr val="white"/>
                </a:solidFill>
                <a:latin typeface="+mj-lt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</a:p>
        </p:txBody>
      </p:sp>
    </p:spTree>
    <p:extLst>
      <p:ext uri="{BB962C8B-B14F-4D97-AF65-F5344CB8AC3E}">
        <p14:creationId xmlns:p14="http://schemas.microsoft.com/office/powerpoint/2010/main" val="9727763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87" y="634356"/>
            <a:ext cx="5711463" cy="57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AI: The study and design of intelligent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agents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98426-9FFE-B64B-9BCC-C3F1C1E78730}"/>
              </a:ext>
            </a:extLst>
          </p:cNvPr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Computer </a:t>
            </a:r>
          </a:p>
          <a:p>
            <a:pPr algn="ctr"/>
            <a:r>
              <a:rPr lang="en-US" sz="2400" dirty="0">
                <a:latin typeface="+mj-lt"/>
              </a:rPr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436D4-67A3-AF4F-B529-6220BA03503C}"/>
              </a:ext>
            </a:extLst>
          </p:cNvPr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Better than</a:t>
            </a:r>
          </a:p>
          <a:p>
            <a:pPr algn="ctr"/>
            <a:r>
              <a:rPr lang="en-US" sz="2400" dirty="0">
                <a:latin typeface="+mj-lt"/>
              </a:rPr>
              <a:t>chance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6E855-9336-2648-9AA7-FAB0D7F42D99}"/>
              </a:ext>
            </a:extLst>
          </p:cNvPr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B6CDB3-FD6C-0D43-933D-86D67FB138FD}"/>
              </a:ext>
            </a:extLst>
          </p:cNvPr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C88DE7-3A4D-2C4F-AF53-88DA3C77819B}"/>
              </a:ext>
            </a:extLst>
          </p:cNvPr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As well as</a:t>
            </a:r>
          </a:p>
          <a:p>
            <a:pPr algn="ctr"/>
            <a:r>
              <a:rPr lang="en-US" sz="2400" dirty="0">
                <a:latin typeface="+mj-lt"/>
              </a:rPr>
              <a:t>humans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434722-8D7D-C147-A479-275178581011}"/>
              </a:ext>
            </a:extLst>
          </p:cNvPr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2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3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4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5</a:t>
            </a: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72680B3D-4A21-F640-822F-DE52E1D00C61}"/>
              </a:ext>
            </a:extLst>
          </p:cNvPr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+mj-lt"/>
              </a:rPr>
              <a:t>Le, et al., </a:t>
            </a:r>
            <a:r>
              <a:rPr lang="en-US" sz="1800" i="1" dirty="0">
                <a:solidFill>
                  <a:prstClr val="white"/>
                </a:solidFill>
                <a:latin typeface="+mj-lt"/>
              </a:rPr>
              <a:t>Building high-level features using large-scale unsupervised learning</a:t>
            </a:r>
            <a:r>
              <a:rPr lang="en-US" sz="1800" dirty="0">
                <a:solidFill>
                  <a:prstClr val="white"/>
                </a:solidFill>
                <a:latin typeface="+mj-lt"/>
              </a:rPr>
              <a:t>. ICML 2012</a:t>
            </a:r>
          </a:p>
        </p:txBody>
      </p:sp>
    </p:spTree>
    <p:extLst>
      <p:ext uri="{BB962C8B-B14F-4D97-AF65-F5344CB8AC3E}">
        <p14:creationId xmlns:p14="http://schemas.microsoft.com/office/powerpoint/2010/main" val="7366666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363137" cy="728568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355120"/>
            <a:ext cx="391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Performance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  <a:latin typeface="+mj-lt"/>
              </a:rPr>
              <a:t>Machine Learning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003874" y="5925324"/>
            <a:ext cx="114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316581" y="4536559"/>
            <a:ext cx="249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Complex Programs</a:t>
            </a:r>
          </a:p>
        </p:txBody>
      </p:sp>
      <p:sp>
        <p:nvSpPr>
          <p:cNvPr id="3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The Future of AI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85BB1E-7FD3-FB4B-BA65-2AFC0F4D6AC9}"/>
              </a:ext>
            </a:extLst>
          </p:cNvPr>
          <p:cNvSpPr/>
          <p:nvPr/>
        </p:nvSpPr>
        <p:spPr bwMode="auto">
          <a:xfrm>
            <a:off x="4003874" y="1770321"/>
            <a:ext cx="2259287" cy="3138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61195" y="2637338"/>
            <a:ext cx="55090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4964" y="2727327"/>
            <a:ext cx="391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Human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14964" y="2255817"/>
            <a:ext cx="391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Einstein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D2EDAA3-34F7-844C-AACE-01A17E3F98CF}"/>
              </a:ext>
            </a:extLst>
          </p:cNvPr>
          <p:cNvSpPr/>
          <p:nvPr/>
        </p:nvSpPr>
        <p:spPr bwMode="auto">
          <a:xfrm>
            <a:off x="1691059" y="1809958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8136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25" grpId="0" animBg="1"/>
      <p:bldP spid="24" grpId="0"/>
      <p:bldP spid="3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What’s the catch?</a:t>
            </a:r>
          </a:p>
        </p:txBody>
      </p:sp>
    </p:spTree>
    <p:extLst>
      <p:ext uri="{BB962C8B-B14F-4D97-AF65-F5344CB8AC3E}">
        <p14:creationId xmlns:p14="http://schemas.microsoft.com/office/powerpoint/2010/main" val="18348434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5E4B0A9-E444-9C4D-87D9-7946D84E04FE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</p:spTree>
    <p:extLst>
      <p:ext uri="{BB962C8B-B14F-4D97-AF65-F5344CB8AC3E}">
        <p14:creationId xmlns:p14="http://schemas.microsoft.com/office/powerpoint/2010/main" val="5967868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786" y="1359352"/>
            <a:ext cx="3347358" cy="251051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5E4B0A9-E444-9C4D-87D9-7946D84E04FE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49375-618F-224A-A51A-9BB9AA73F514}"/>
              </a:ext>
            </a:extLst>
          </p:cNvPr>
          <p:cNvSpPr txBox="1"/>
          <p:nvPr/>
        </p:nvSpPr>
        <p:spPr bwMode="auto">
          <a:xfrm>
            <a:off x="1442943" y="3870576"/>
            <a:ext cx="1931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44834-FC09-A349-9D52-357404A6F3EC}"/>
              </a:ext>
            </a:extLst>
          </p:cNvPr>
          <p:cNvSpPr txBox="1"/>
          <p:nvPr/>
        </p:nvSpPr>
        <p:spPr bwMode="auto">
          <a:xfrm>
            <a:off x="5520817" y="3869871"/>
            <a:ext cx="2851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Train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5CCFB-4DD2-3C4F-9DD6-0D063CC13C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9559" y="1359352"/>
            <a:ext cx="3269293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CE5D0-6BB8-2D49-AC56-6D1EBFC4FC46}"/>
              </a:ext>
            </a:extLst>
          </p:cNvPr>
          <p:cNvSpPr txBox="1"/>
          <p:nvPr/>
        </p:nvSpPr>
        <p:spPr bwMode="auto">
          <a:xfrm>
            <a:off x="5530769" y="4865914"/>
            <a:ext cx="27268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Math and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56A8B-DAB6-2148-A238-1DB3A4CC365A}"/>
              </a:ext>
            </a:extLst>
          </p:cNvPr>
          <p:cNvSpPr txBox="1"/>
          <p:nvPr/>
        </p:nvSpPr>
        <p:spPr bwMode="auto">
          <a:xfrm>
            <a:off x="886360" y="4865913"/>
            <a:ext cx="3037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Compiled by humans</a:t>
            </a:r>
          </a:p>
        </p:txBody>
      </p:sp>
    </p:spTree>
    <p:extLst>
      <p:ext uri="{BB962C8B-B14F-4D97-AF65-F5344CB8AC3E}">
        <p14:creationId xmlns:p14="http://schemas.microsoft.com/office/powerpoint/2010/main" val="17427428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323E24-1116-2C4B-B09E-D93BE238341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45C35-44E7-0340-B459-601648F8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0" y="3132362"/>
            <a:ext cx="4489667" cy="337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C32DF6-6256-AD4B-A553-2415BD1B135C}"/>
              </a:ext>
            </a:extLst>
          </p:cNvPr>
          <p:cNvSpPr txBox="1"/>
          <p:nvPr/>
        </p:nvSpPr>
        <p:spPr bwMode="auto">
          <a:xfrm>
            <a:off x="5197510" y="4492747"/>
            <a:ext cx="36244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Female speaker error &gt;   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        Male speaker error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05F89-BBDA-264B-B29D-ABC435A5C90F}"/>
              </a:ext>
            </a:extLst>
          </p:cNvPr>
          <p:cNvSpPr txBox="1"/>
          <p:nvPr/>
        </p:nvSpPr>
        <p:spPr bwMode="auto">
          <a:xfrm>
            <a:off x="3226696" y="2574034"/>
            <a:ext cx="1931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6A316-9296-6142-B07B-273F1C1DC63F}"/>
              </a:ext>
            </a:extLst>
          </p:cNvPr>
          <p:cNvSpPr txBox="1"/>
          <p:nvPr/>
        </p:nvSpPr>
        <p:spPr bwMode="auto">
          <a:xfrm>
            <a:off x="2958833" y="1166612"/>
            <a:ext cx="246676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Input: YouTube 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12703-2ED7-A54B-B09C-C1F2229F307A}"/>
              </a:ext>
            </a:extLst>
          </p:cNvPr>
          <p:cNvSpPr txBox="1"/>
          <p:nvPr/>
        </p:nvSpPr>
        <p:spPr bwMode="auto">
          <a:xfrm>
            <a:off x="3169134" y="2121667"/>
            <a:ext cx="202837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Output: Captions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E284228-1FE0-B34D-B998-73069689E696}"/>
              </a:ext>
            </a:extLst>
          </p:cNvPr>
          <p:cNvSpPr/>
          <p:nvPr/>
        </p:nvSpPr>
        <p:spPr>
          <a:xfrm>
            <a:off x="3854925" y="1617217"/>
            <a:ext cx="620486" cy="48534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F4CDE5-319E-D24F-9793-7E949FDFAF98}"/>
              </a:ext>
            </a:extLst>
          </p:cNvPr>
          <p:cNvSpPr/>
          <p:nvPr/>
        </p:nvSpPr>
        <p:spPr>
          <a:xfrm>
            <a:off x="2750670" y="1166611"/>
            <a:ext cx="2851935" cy="1372315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C0FFC-E89D-884A-9E1A-6145620FF0BD}"/>
              </a:ext>
            </a:extLst>
          </p:cNvPr>
          <p:cNvSpPr txBox="1"/>
          <p:nvPr/>
        </p:nvSpPr>
        <p:spPr bwMode="auto">
          <a:xfrm>
            <a:off x="5870762" y="2574034"/>
            <a:ext cx="2851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Train computer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17D82C-836A-2340-B854-80313C486B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95" y="1214285"/>
            <a:ext cx="1861391" cy="1258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FBA315-CC05-3346-867B-CF350682FB6C}"/>
              </a:ext>
            </a:extLst>
          </p:cNvPr>
          <p:cNvSpPr txBox="1"/>
          <p:nvPr/>
        </p:nvSpPr>
        <p:spPr bwMode="auto">
          <a:xfrm>
            <a:off x="261257" y="1116913"/>
            <a:ext cx="219485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Automatic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YouTube captioning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59814-6223-5E4F-9555-D29F29E0A8C2}"/>
              </a:ext>
            </a:extLst>
          </p:cNvPr>
          <p:cNvSpPr txBox="1"/>
          <p:nvPr/>
        </p:nvSpPr>
        <p:spPr bwMode="auto">
          <a:xfrm>
            <a:off x="0" y="6466114"/>
            <a:ext cx="91439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Tatman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Gender and Dialect Bias in YouTube’s Automatic  Captions,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EthNLP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2017.</a:t>
            </a:r>
          </a:p>
        </p:txBody>
      </p:sp>
    </p:spTree>
    <p:extLst>
      <p:ext uri="{BB962C8B-B14F-4D97-AF65-F5344CB8AC3E}">
        <p14:creationId xmlns:p14="http://schemas.microsoft.com/office/powerpoint/2010/main" val="2505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323E24-1116-2C4B-B09E-D93BE238341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728E4-720F-9843-A80F-98C0E4A2D870}"/>
              </a:ext>
            </a:extLst>
          </p:cNvPr>
          <p:cNvSpPr txBox="1"/>
          <p:nvPr/>
        </p:nvSpPr>
        <p:spPr bwMode="auto">
          <a:xfrm>
            <a:off x="3226696" y="2574034"/>
            <a:ext cx="1931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E07DE-FED6-9F46-9450-19E1DFB930C0}"/>
              </a:ext>
            </a:extLst>
          </p:cNvPr>
          <p:cNvSpPr txBox="1"/>
          <p:nvPr/>
        </p:nvSpPr>
        <p:spPr bwMode="auto">
          <a:xfrm>
            <a:off x="3574284" y="1142169"/>
            <a:ext cx="121340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E8E48-FFD1-AC4A-949C-8DAD16D79552}"/>
              </a:ext>
            </a:extLst>
          </p:cNvPr>
          <p:cNvSpPr txBox="1"/>
          <p:nvPr/>
        </p:nvSpPr>
        <p:spPr bwMode="auto">
          <a:xfrm>
            <a:off x="3708454" y="2067103"/>
            <a:ext cx="9450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B8757-C14E-DF4C-A272-38BB208E6348}"/>
              </a:ext>
            </a:extLst>
          </p:cNvPr>
          <p:cNvSpPr/>
          <p:nvPr/>
        </p:nvSpPr>
        <p:spPr>
          <a:xfrm>
            <a:off x="2750670" y="1166611"/>
            <a:ext cx="2851935" cy="1372315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15ECAE-D24E-4B4C-A9AB-FC4431EAC50C}"/>
              </a:ext>
            </a:extLst>
          </p:cNvPr>
          <p:cNvSpPr txBox="1"/>
          <p:nvPr/>
        </p:nvSpPr>
        <p:spPr bwMode="auto">
          <a:xfrm>
            <a:off x="5870762" y="2574034"/>
            <a:ext cx="2851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Train computer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E53B3A-9A74-2C40-AE83-9CADAB7DD2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95" y="1214285"/>
            <a:ext cx="1861391" cy="12581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1DDEF7-F6A5-B04F-93D9-D4A18E06E428}"/>
              </a:ext>
            </a:extLst>
          </p:cNvPr>
          <p:cNvSpPr txBox="1"/>
          <p:nvPr/>
        </p:nvSpPr>
        <p:spPr bwMode="auto">
          <a:xfrm>
            <a:off x="261257" y="1116913"/>
            <a:ext cx="219485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Machine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Translation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9B327B-59A6-2F48-9E04-906D8A6C4470}"/>
              </a:ext>
            </a:extLst>
          </p:cNvPr>
          <p:cNvSpPr/>
          <p:nvPr/>
        </p:nvSpPr>
        <p:spPr>
          <a:xfrm>
            <a:off x="175043" y="6452106"/>
            <a:ext cx="723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Conference in Machine Translation (WMT), since 2013 http://www.statmt.org/wmt19/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69DB5-93C1-D341-B060-66CA9CA5DC1E}"/>
              </a:ext>
            </a:extLst>
          </p:cNvPr>
          <p:cNvSpPr txBox="1"/>
          <p:nvPr/>
        </p:nvSpPr>
        <p:spPr bwMode="auto">
          <a:xfrm>
            <a:off x="1530897" y="5675391"/>
            <a:ext cx="5959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Because the engineers all speak English!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5C08A94-2CC2-2F43-AE5C-42D9B0C51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58140"/>
              </p:ext>
            </p:extLst>
          </p:nvPr>
        </p:nvGraphicFramePr>
        <p:xfrm>
          <a:off x="686115" y="3516951"/>
          <a:ext cx="3702839" cy="1949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276">
                  <a:extLst>
                    <a:ext uri="{9D8B030D-6E8A-4147-A177-3AD203B41FA5}">
                      <a16:colId xmlns:a16="http://schemas.microsoft.com/office/drawing/2014/main" val="718215916"/>
                    </a:ext>
                  </a:extLst>
                </a:gridCol>
                <a:gridCol w="1380563">
                  <a:extLst>
                    <a:ext uri="{9D8B030D-6E8A-4147-A177-3AD203B41FA5}">
                      <a16:colId xmlns:a16="http://schemas.microsoft.com/office/drawing/2014/main" val="2306492167"/>
                    </a:ext>
                  </a:extLst>
                </a:gridCol>
              </a:tblGrid>
              <a:tr h="25231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+mj-lt"/>
                        </a:rPr>
                        <a:t>Language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# challenges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/>
                </a:tc>
                <a:extLst>
                  <a:ext uri="{0D108BD9-81ED-4DB2-BD59-A6C34878D82A}">
                    <a16:rowId xmlns:a16="http://schemas.microsoft.com/office/drawing/2014/main" val="3312034896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German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3203659265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Czech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6.5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2905814939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Russian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2391963860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Finnish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3469618715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  <a:latin typeface="+mj-lt"/>
                        </a:rPr>
                        <a:t>French,Turkish,Chinese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2321006419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German-Czech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2354019556"/>
                  </a:ext>
                </a:extLst>
              </a:tr>
            </a:tbl>
          </a:graphicData>
        </a:graphic>
      </p:graphicFrame>
      <p:sp>
        <p:nvSpPr>
          <p:cNvPr id="25" name="Up-Down Arrow 24">
            <a:extLst>
              <a:ext uri="{FF2B5EF4-FFF2-40B4-BE49-F238E27FC236}">
                <a16:creationId xmlns:a16="http://schemas.microsoft.com/office/drawing/2014/main" id="{8F5931D2-A408-3644-8FEA-0D93F999395D}"/>
              </a:ext>
            </a:extLst>
          </p:cNvPr>
          <p:cNvSpPr/>
          <p:nvPr/>
        </p:nvSpPr>
        <p:spPr>
          <a:xfrm>
            <a:off x="3994992" y="1557667"/>
            <a:ext cx="394447" cy="59602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126BDB-3AB3-4545-B4CF-1A68BDA8603D}"/>
              </a:ext>
            </a:extLst>
          </p:cNvPr>
          <p:cNvSpPr txBox="1"/>
          <p:nvPr/>
        </p:nvSpPr>
        <p:spPr bwMode="auto">
          <a:xfrm>
            <a:off x="4510591" y="3931866"/>
            <a:ext cx="4195508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One-time appearances: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Hindi, Spanish, Lithuanian,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Romanian, Latvian, Estonian, Gujarati</a:t>
            </a:r>
          </a:p>
        </p:txBody>
      </p:sp>
    </p:spTree>
    <p:extLst>
      <p:ext uri="{BB962C8B-B14F-4D97-AF65-F5344CB8AC3E}">
        <p14:creationId xmlns:p14="http://schemas.microsoft.com/office/powerpoint/2010/main" val="158654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5BE80-8721-E44F-AC1C-BD37634387F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(2) How can we explain decisions?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234D5-04E6-1842-8F01-FCF0DC76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1" y="941976"/>
            <a:ext cx="5162324" cy="5210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5B1FA-AD19-0D4D-90FD-0F729BFC67BA}"/>
              </a:ext>
            </a:extLst>
          </p:cNvPr>
          <p:cNvSpPr txBox="1"/>
          <p:nvPr/>
        </p:nvSpPr>
        <p:spPr bwMode="auto">
          <a:xfrm>
            <a:off x="0" y="6466114"/>
            <a:ext cx="91439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Zintgraf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et al.,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Visualizing Deep Neural Network Decisions: Prediction Difference Analysis,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ICLR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0EF85-4DC5-F84A-9A4B-FC639C09B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208" y="3069772"/>
            <a:ext cx="2139001" cy="14458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302DAC-F2DC-B14D-A4E7-683E0E6F74C7}"/>
              </a:ext>
            </a:extLst>
          </p:cNvPr>
          <p:cNvSpPr/>
          <p:nvPr/>
        </p:nvSpPr>
        <p:spPr>
          <a:xfrm>
            <a:off x="6482443" y="2955472"/>
            <a:ext cx="587829" cy="1698171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A4F31-B917-914E-BAD1-2156664B05BF}"/>
              </a:ext>
            </a:extLst>
          </p:cNvPr>
          <p:cNvSpPr txBox="1"/>
          <p:nvPr/>
        </p:nvSpPr>
        <p:spPr bwMode="auto">
          <a:xfrm>
            <a:off x="6308208" y="4873163"/>
            <a:ext cx="2421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Visualize sliders</a:t>
            </a:r>
          </a:p>
        </p:txBody>
      </p:sp>
    </p:spTree>
    <p:extLst>
      <p:ext uri="{BB962C8B-B14F-4D97-AF65-F5344CB8AC3E}">
        <p14:creationId xmlns:p14="http://schemas.microsoft.com/office/powerpoint/2010/main" val="29877199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4646-DCC9-1B4B-B605-09F1F9B00A7B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(2) How can we explain decisions?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F4639-6488-604B-A9BE-7590771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05" y="1399984"/>
            <a:ext cx="3664481" cy="3664481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2CE05D1-E8E6-BB42-A046-2DFFA06D72DD}"/>
              </a:ext>
            </a:extLst>
          </p:cNvPr>
          <p:cNvSpPr/>
          <p:nvPr/>
        </p:nvSpPr>
        <p:spPr>
          <a:xfrm>
            <a:off x="3502830" y="3046416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FB74B37-F0F9-BB40-B2CF-F4E5B91D9E04}"/>
              </a:ext>
            </a:extLst>
          </p:cNvPr>
          <p:cNvSpPr/>
          <p:nvPr/>
        </p:nvSpPr>
        <p:spPr>
          <a:xfrm>
            <a:off x="5563477" y="2220903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That is a picture of a one!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1315A-8BD2-024A-A86F-93FEC0A01B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04" y="2098239"/>
            <a:ext cx="1662579" cy="1949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B5F181-AD68-1A4B-AB73-71B46B2EE2E5}"/>
              </a:ext>
            </a:extLst>
          </p:cNvPr>
          <p:cNvSpPr txBox="1"/>
          <p:nvPr/>
        </p:nvSpPr>
        <p:spPr bwMode="auto">
          <a:xfrm>
            <a:off x="2815653" y="5500663"/>
            <a:ext cx="35126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(probably fine)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CE873-539A-734E-8EC7-E43F8798E2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1716" y="4643412"/>
            <a:ext cx="1959429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13E00-21B4-194B-96C1-49CCEA2989AF}"/>
              </a:ext>
            </a:extLst>
          </p:cNvPr>
          <p:cNvSpPr txBox="1"/>
          <p:nvPr/>
        </p:nvSpPr>
        <p:spPr bwMode="auto">
          <a:xfrm>
            <a:off x="7420174" y="4995532"/>
            <a:ext cx="7425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black</a:t>
            </a:r>
            <a:b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29049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4646-DCC9-1B4B-B605-09F1F9B00A7B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(2) How can we explain decisions?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F4639-6488-604B-A9BE-7590771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05" y="1399984"/>
            <a:ext cx="3664481" cy="3664481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2CE05D1-E8E6-BB42-A046-2DFFA06D72DD}"/>
              </a:ext>
            </a:extLst>
          </p:cNvPr>
          <p:cNvSpPr/>
          <p:nvPr/>
        </p:nvSpPr>
        <p:spPr>
          <a:xfrm>
            <a:off x="3502830" y="3046416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FB74B37-F0F9-BB40-B2CF-F4E5B91D9E04}"/>
              </a:ext>
            </a:extLst>
          </p:cNvPr>
          <p:cNvSpPr/>
          <p:nvPr/>
        </p:nvSpPr>
        <p:spPr>
          <a:xfrm>
            <a:off x="5563476" y="1926771"/>
            <a:ext cx="3512693" cy="1620317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This person is dangerous!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5F181-AD68-1A4B-AB73-71B46B2EE2E5}"/>
              </a:ext>
            </a:extLst>
          </p:cNvPr>
          <p:cNvSpPr txBox="1"/>
          <p:nvPr/>
        </p:nvSpPr>
        <p:spPr bwMode="auto">
          <a:xfrm>
            <a:off x="3427295" y="5500663"/>
            <a:ext cx="228940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(not fine)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CCD54-2694-D041-84B6-43F0E726F9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1716" y="4643412"/>
            <a:ext cx="1959429" cy="171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71FA3-0144-5B44-9537-3072894A9B14}"/>
              </a:ext>
            </a:extLst>
          </p:cNvPr>
          <p:cNvSpPr txBox="1"/>
          <p:nvPr/>
        </p:nvSpPr>
        <p:spPr bwMode="auto">
          <a:xfrm>
            <a:off x="7420174" y="4995532"/>
            <a:ext cx="7425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black</a:t>
            </a:r>
            <a:b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759582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14134</TotalTime>
  <Words>1950</Words>
  <Application>Microsoft Macintosh PowerPoint</Application>
  <PresentationFormat>On-screen Show (4:3)</PresentationFormat>
  <Paragraphs>662</Paragraphs>
  <Slides>112</Slides>
  <Notes>36</Notes>
  <HiddenSlides>1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3" baseType="lpstr">
      <vt:lpstr>Arial</vt:lpstr>
      <vt:lpstr>Calibri</vt:lpstr>
      <vt:lpstr>Calibri Light</vt:lpstr>
      <vt:lpstr>Century Gothic</vt:lpstr>
      <vt:lpstr>Chalkboard</vt:lpstr>
      <vt:lpstr>Courier New</vt:lpstr>
      <vt:lpstr>Helvetica</vt:lpstr>
      <vt:lpstr>Times</vt:lpstr>
      <vt:lpstr>Times New Roman</vt:lpstr>
      <vt:lpstr>Retrospect</vt:lpstr>
      <vt:lpstr>Acrobat Document</vt:lpstr>
      <vt:lpstr>How AI Works &amp; Why You Are Important (in 60 minutes)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508</cp:revision>
  <dcterms:created xsi:type="dcterms:W3CDTF">2015-05-13T05:00:30Z</dcterms:created>
  <dcterms:modified xsi:type="dcterms:W3CDTF">2019-07-03T09:04:45Z</dcterms:modified>
</cp:coreProperties>
</file>